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72" r:id="rId2"/>
    <p:sldId id="256" r:id="rId3"/>
    <p:sldId id="262" r:id="rId4"/>
    <p:sldId id="257" r:id="rId5"/>
    <p:sldId id="268" r:id="rId6"/>
    <p:sldId id="258" r:id="rId7"/>
    <p:sldId id="261" r:id="rId8"/>
    <p:sldId id="259" r:id="rId9"/>
    <p:sldId id="266" r:id="rId10"/>
    <p:sldId id="263" r:id="rId11"/>
    <p:sldId id="260" r:id="rId12"/>
    <p:sldId id="264" r:id="rId13"/>
    <p:sldId id="267" r:id="rId14"/>
    <p:sldId id="269" r:id="rId15"/>
    <p:sldId id="270" r:id="rId16"/>
    <p:sldId id="265" r:id="rId17"/>
    <p:sldId id="271"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54" autoAdjust="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87EBCF-E08A-4F42-A96D-9C356BCAC353}" type="datetimeFigureOut">
              <a:rPr lang="en-US" smtClean="0"/>
              <a:pPr/>
              <a:t>8/27/2012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039805-6F25-4017-B52D-151B95988C7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t>
            </a:r>
            <a:endParaRPr lang="en-US" dirty="0"/>
          </a:p>
        </p:txBody>
      </p:sp>
      <p:sp>
        <p:nvSpPr>
          <p:cNvPr id="4" name="Slide Number Placeholder 3"/>
          <p:cNvSpPr>
            <a:spLocks noGrp="1"/>
          </p:cNvSpPr>
          <p:nvPr>
            <p:ph type="sldNum" sz="quarter" idx="10"/>
          </p:nvPr>
        </p:nvSpPr>
        <p:spPr/>
        <p:txBody>
          <a:bodyPr/>
          <a:lstStyle/>
          <a:p>
            <a:fld id="{31039805-6F25-4017-B52D-151B95988C75}"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DCB9AB90-8355-463B-AFD3-3A095A732B2D}" type="datetimeFigureOut">
              <a:rPr lang="en-US" smtClean="0"/>
              <a:pPr/>
              <a:t>8/27/2012</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4898B34E-76D2-47F5-9A34-F7EA86A48D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B9AB90-8355-463B-AFD3-3A095A732B2D}" type="datetimeFigureOut">
              <a:rPr lang="en-US" smtClean="0"/>
              <a:pPr/>
              <a:t>8/27/2012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98B34E-76D2-47F5-9A34-F7EA86A48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B9AB90-8355-463B-AFD3-3A095A732B2D}" type="datetimeFigureOut">
              <a:rPr lang="en-US" smtClean="0"/>
              <a:pPr/>
              <a:t>8/27/2012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98B34E-76D2-47F5-9A34-F7EA86A48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CB9AB90-8355-463B-AFD3-3A095A732B2D}" type="datetimeFigureOut">
              <a:rPr lang="en-US" smtClean="0"/>
              <a:pPr/>
              <a:t>8/27/2012</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4898B34E-76D2-47F5-9A34-F7EA86A48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CB9AB90-8355-463B-AFD3-3A095A732B2D}" type="datetimeFigureOut">
              <a:rPr lang="en-US" smtClean="0"/>
              <a:pPr/>
              <a:t>8/27/2012</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4898B34E-76D2-47F5-9A34-F7EA86A48D96}"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DCB9AB90-8355-463B-AFD3-3A095A732B2D}" type="datetimeFigureOut">
              <a:rPr lang="en-US" smtClean="0"/>
              <a:pPr/>
              <a:t>8/27/2012</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898B34E-76D2-47F5-9A34-F7EA86A48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DCB9AB90-8355-463B-AFD3-3A095A732B2D}" type="datetimeFigureOut">
              <a:rPr lang="en-US" smtClean="0"/>
              <a:pPr/>
              <a:t>8/27/2012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4898B34E-76D2-47F5-9A34-F7EA86A48D96}"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CB9AB90-8355-463B-AFD3-3A095A732B2D}" type="datetimeFigureOut">
              <a:rPr lang="en-US" smtClean="0"/>
              <a:pPr/>
              <a:t>8/27/2012</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98B34E-76D2-47F5-9A34-F7EA86A48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CB9AB90-8355-463B-AFD3-3A095A732B2D}" type="datetimeFigureOut">
              <a:rPr lang="en-US" smtClean="0"/>
              <a:pPr/>
              <a:t>8/27/2012</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98B34E-76D2-47F5-9A34-F7EA86A48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CB9AB90-8355-463B-AFD3-3A095A732B2D}" type="datetimeFigureOut">
              <a:rPr lang="en-US" smtClean="0"/>
              <a:pPr/>
              <a:t>8/27/2012</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98B34E-76D2-47F5-9A34-F7EA86A48D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DCB9AB90-8355-463B-AFD3-3A095A732B2D}" type="datetimeFigureOut">
              <a:rPr lang="en-US" smtClean="0"/>
              <a:pPr/>
              <a:t>8/27/2012</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898B34E-76D2-47F5-9A34-F7EA86A48D96}"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CB9AB90-8355-463B-AFD3-3A095A732B2D}" type="datetimeFigureOut">
              <a:rPr lang="en-US" smtClean="0"/>
              <a:pPr/>
              <a:t>8/27/2012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898B34E-76D2-47F5-9A34-F7EA86A48D96}"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8.wmf"/></Relationships>
</file>

<file path=ppt/slides/_rels/slide1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hyperlink" Target="mailto:mvanderklok@otsegops.org" TargetMode="External"/><Relationship Id="rId1" Type="http://schemas.openxmlformats.org/officeDocument/2006/relationships/slideLayout" Target="../slideLayouts/slideLayout6.xml"/><Relationship Id="rId4" Type="http://schemas.openxmlformats.org/officeDocument/2006/relationships/image" Target="../media/image24.gi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2.xml"/><Relationship Id="rId5" Type="http://schemas.openxmlformats.org/officeDocument/2006/relationships/image" Target="../media/image13.wmf"/><Relationship Id="rId4" Type="http://schemas.openxmlformats.org/officeDocument/2006/relationships/image" Target="../media/image12.wmf"/></Relationships>
</file>

<file path=ppt/slides/_rels/slide9.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Welcome to Parent Orientation!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Please take a handbook, crème orientation folder and a pencil off the table located by the projector.</a:t>
            </a:r>
          </a:p>
          <a:p>
            <a:r>
              <a:rPr lang="en-US" dirty="0" smtClean="0"/>
              <a:t>On your child’s desk you will find a red heart.  Please take a minute to write your child a first day message.</a:t>
            </a:r>
          </a:p>
          <a:p>
            <a:r>
              <a:rPr lang="en-US" dirty="0" smtClean="0"/>
              <a:t>If you have time you may begin to fill out the </a:t>
            </a:r>
            <a:r>
              <a:rPr lang="en-US" dirty="0" smtClean="0"/>
              <a:t>orange </a:t>
            </a:r>
            <a:r>
              <a:rPr lang="en-US" dirty="0" smtClean="0"/>
              <a:t>information </a:t>
            </a:r>
            <a:r>
              <a:rPr lang="en-US" dirty="0" smtClean="0"/>
              <a:t>sheet </a:t>
            </a:r>
            <a:r>
              <a:rPr lang="en-US" dirty="0" smtClean="0"/>
              <a:t>located in your packet</a:t>
            </a:r>
            <a:r>
              <a:rPr lang="en-US" dirty="0" smtClean="0"/>
              <a:t>. </a:t>
            </a:r>
            <a:r>
              <a:rPr lang="en-US" b="1" u="sng" dirty="0" smtClean="0">
                <a:solidFill>
                  <a:srgbClr val="FF0000"/>
                </a:solidFill>
              </a:rPr>
              <a:t>Please provide your email address on the orange sheet as well! </a:t>
            </a:r>
            <a:endParaRPr lang="en-US" b="1" u="sng" dirty="0" smtClean="0">
              <a:solidFill>
                <a:srgbClr val="FF0000"/>
              </a:solidFill>
            </a:endParaRPr>
          </a:p>
          <a:p>
            <a:endParaRPr lang="en-US" dirty="0" smtClean="0"/>
          </a:p>
          <a:p>
            <a:pPr>
              <a:buNone/>
            </a:pPr>
            <a:r>
              <a:rPr lang="en-US" dirty="0" smtClean="0"/>
              <a:t> </a:t>
            </a:r>
            <a:endParaRPr lang="en-US" dirty="0"/>
          </a:p>
        </p:txBody>
      </p:sp>
      <p:pic>
        <p:nvPicPr>
          <p:cNvPr id="1029" name="Picture 5" descr="C:\Documents and Settings\nknight-lucas\Local Settings\Temporary Internet Files\Content.IE5\0N73X0HV\MC900290705[1].wmf"/>
          <p:cNvPicPr>
            <a:picLocks noChangeAspect="1" noChangeArrowheads="1"/>
          </p:cNvPicPr>
          <p:nvPr/>
        </p:nvPicPr>
        <p:blipFill>
          <a:blip r:embed="rId2" cstate="print"/>
          <a:srcRect/>
          <a:stretch>
            <a:fillRect/>
          </a:stretch>
        </p:blipFill>
        <p:spPr bwMode="auto">
          <a:xfrm>
            <a:off x="2438400" y="4648200"/>
            <a:ext cx="3758697" cy="186954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5" name="Content Placeholder 4"/>
          <p:cNvSpPr>
            <a:spLocks noGrp="1"/>
          </p:cNvSpPr>
          <p:nvPr>
            <p:ph idx="1"/>
          </p:nvPr>
        </p:nvSpPr>
        <p:spPr>
          <a:xfrm>
            <a:off x="457200" y="609600"/>
            <a:ext cx="8229600" cy="5715000"/>
          </a:xfrm>
        </p:spPr>
        <p:txBody>
          <a:bodyPr>
            <a:normAutofit fontScale="55000" lnSpcReduction="20000"/>
          </a:bodyPr>
          <a:lstStyle/>
          <a:p>
            <a:pPr algn="ctr">
              <a:buNone/>
            </a:pPr>
            <a:r>
              <a:rPr lang="en-US" sz="6500" dirty="0" smtClean="0"/>
              <a:t>Special Schedule</a:t>
            </a:r>
          </a:p>
          <a:p>
            <a:pPr>
              <a:buNone/>
            </a:pPr>
            <a:endParaRPr lang="en-US" sz="4000" dirty="0" smtClean="0"/>
          </a:p>
          <a:p>
            <a:pPr>
              <a:buNone/>
            </a:pPr>
            <a:r>
              <a:rPr lang="en-US" sz="4000" dirty="0" smtClean="0"/>
              <a:t>Monday:     		Art	        12:30 – 1:00 p.m.</a:t>
            </a:r>
          </a:p>
          <a:p>
            <a:pPr>
              <a:buNone/>
            </a:pPr>
            <a:r>
              <a:rPr lang="en-US" sz="4000" dirty="0" smtClean="0"/>
              <a:t>				Technology   1:00 – 1:30 p.m.</a:t>
            </a:r>
          </a:p>
          <a:p>
            <a:pPr>
              <a:buNone/>
            </a:pPr>
            <a:r>
              <a:rPr lang="en-US" sz="4000" dirty="0" smtClean="0"/>
              <a:t> </a:t>
            </a:r>
          </a:p>
          <a:p>
            <a:pPr>
              <a:buNone/>
            </a:pPr>
            <a:r>
              <a:rPr lang="en-US" sz="4000" dirty="0" smtClean="0"/>
              <a:t>Tuesday:   		Music  	   12:30 – 1:00 p.m.</a:t>
            </a:r>
          </a:p>
          <a:p>
            <a:pPr>
              <a:buNone/>
            </a:pPr>
            <a:r>
              <a:rPr lang="en-US" sz="4000" dirty="0" smtClean="0"/>
              <a:t>				Art           1:00 – 1:30 p.m. </a:t>
            </a:r>
          </a:p>
          <a:p>
            <a:pPr>
              <a:buNone/>
            </a:pPr>
            <a:r>
              <a:rPr lang="en-US" sz="4000" dirty="0" smtClean="0"/>
              <a:t>				PE	   1:30 – 2:00 p.m.</a:t>
            </a:r>
          </a:p>
          <a:p>
            <a:pPr>
              <a:buNone/>
            </a:pPr>
            <a:r>
              <a:rPr lang="en-US" sz="4000" dirty="0" smtClean="0"/>
              <a:t> </a:t>
            </a:r>
          </a:p>
          <a:p>
            <a:pPr>
              <a:buNone/>
            </a:pPr>
            <a:r>
              <a:rPr lang="en-US" sz="4000" dirty="0" smtClean="0"/>
              <a:t>Wednesday:	             Music      1:00 – 1:30 p.m.</a:t>
            </a:r>
          </a:p>
          <a:p>
            <a:pPr>
              <a:buNone/>
            </a:pPr>
            <a:r>
              <a:rPr lang="en-US" sz="4000" dirty="0" smtClean="0"/>
              <a:t> </a:t>
            </a:r>
          </a:p>
          <a:p>
            <a:pPr>
              <a:buNone/>
            </a:pPr>
            <a:r>
              <a:rPr lang="en-US" sz="4000" dirty="0" smtClean="0"/>
              <a:t>Thursday           	Health	   12:30 – 1:00 p.m.</a:t>
            </a:r>
          </a:p>
          <a:p>
            <a:pPr>
              <a:buNone/>
            </a:pPr>
            <a:r>
              <a:rPr lang="en-US" sz="4000" dirty="0" smtClean="0"/>
              <a:t>				PE	   1:00 – 1:30 p.m.</a:t>
            </a:r>
          </a:p>
          <a:p>
            <a:pPr>
              <a:buNone/>
            </a:pPr>
            <a:r>
              <a:rPr lang="en-US" sz="4000" dirty="0" smtClean="0"/>
              <a:t> </a:t>
            </a:r>
          </a:p>
          <a:p>
            <a:pPr>
              <a:buNone/>
            </a:pPr>
            <a:r>
              <a:rPr lang="en-US" sz="4000" dirty="0" smtClean="0"/>
              <a:t>Friday:			PE	   12:30 – 1:00</a:t>
            </a:r>
          </a:p>
          <a:p>
            <a:pPr>
              <a:buNone/>
            </a:pPr>
            <a:r>
              <a:rPr lang="en-US" sz="4000" dirty="0" smtClean="0"/>
              <a:t>				Spanish   1:00 – 1:30 p.m.</a:t>
            </a:r>
          </a:p>
        </p:txBody>
      </p:sp>
      <p:pic>
        <p:nvPicPr>
          <p:cNvPr id="9217" name="Picture 1" descr="C:\Documents and Settings\gwatson\Local Settings\Temporary Internet Files\Content.IE5\KU0016UF\MC900441754[1].png"/>
          <p:cNvPicPr>
            <a:picLocks noChangeAspect="1" noChangeArrowheads="1"/>
          </p:cNvPicPr>
          <p:nvPr/>
        </p:nvPicPr>
        <p:blipFill>
          <a:blip r:embed="rId2" cstate="print"/>
          <a:srcRect/>
          <a:stretch>
            <a:fillRect/>
          </a:stretch>
        </p:blipFill>
        <p:spPr bwMode="auto">
          <a:xfrm>
            <a:off x="6553200" y="990600"/>
            <a:ext cx="2438400" cy="24384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839200" cy="1219200"/>
          </a:xfrm>
        </p:spPr>
        <p:txBody>
          <a:bodyPr>
            <a:normAutofit fontScale="90000"/>
          </a:bodyPr>
          <a:lstStyle/>
          <a:p>
            <a:pPr algn="ctr"/>
            <a:r>
              <a:rPr lang="en-US" sz="4400" dirty="0" smtClean="0"/>
              <a:t>“Camper of the week”</a:t>
            </a:r>
            <a:br>
              <a:rPr lang="en-US" sz="4400" dirty="0" smtClean="0"/>
            </a:br>
            <a:r>
              <a:rPr lang="en-US" dirty="0" smtClean="0"/>
              <a:t> </a:t>
            </a:r>
            <a:r>
              <a:rPr lang="en-US" dirty="0" smtClean="0">
                <a:latin typeface="LetterOMatic!"/>
              </a:rPr>
              <a:t>Guess </a:t>
            </a:r>
            <a:r>
              <a:rPr lang="en-US" dirty="0" err="1" smtClean="0">
                <a:latin typeface="LetterOMatic!"/>
              </a:rPr>
              <a:t>Whoooooo</a:t>
            </a:r>
            <a:r>
              <a:rPr lang="en-US" dirty="0" smtClean="0">
                <a:latin typeface="LetterOMatic!"/>
              </a:rPr>
              <a:t> ?</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latin typeface="Comic Sans MS" pitchFamily="66" charset="0"/>
            </a:endParaRPr>
          </a:p>
          <a:p>
            <a:r>
              <a:rPr lang="en-US" dirty="0" smtClean="0">
                <a:latin typeface="Comic Sans MS" pitchFamily="66" charset="0"/>
              </a:rPr>
              <a:t>Our classroom will try and guess </a:t>
            </a:r>
            <a:r>
              <a:rPr lang="en-US" dirty="0" err="1" smtClean="0">
                <a:latin typeface="Comic Sans MS" pitchFamily="66" charset="0"/>
              </a:rPr>
              <a:t>Whooooo</a:t>
            </a:r>
            <a:r>
              <a:rPr lang="en-US" dirty="0" smtClean="0">
                <a:latin typeface="Comic Sans MS" pitchFamily="66" charset="0"/>
              </a:rPr>
              <a:t> the camper of the week is, help your child keep it a secret!</a:t>
            </a:r>
          </a:p>
          <a:p>
            <a:r>
              <a:rPr lang="en-US" dirty="0" smtClean="0">
                <a:latin typeface="Comic Sans MS" pitchFamily="66" charset="0"/>
              </a:rPr>
              <a:t>Scheduled weekly list</a:t>
            </a:r>
          </a:p>
          <a:p>
            <a:pPr lvl="1"/>
            <a:r>
              <a:rPr lang="en-US" dirty="0" smtClean="0">
                <a:latin typeface="Comic Sans MS" pitchFamily="66" charset="0"/>
              </a:rPr>
              <a:t>Monday – pictures and poster</a:t>
            </a:r>
          </a:p>
          <a:p>
            <a:pPr lvl="1"/>
            <a:r>
              <a:rPr lang="en-US" dirty="0" smtClean="0">
                <a:latin typeface="Comic Sans MS" pitchFamily="66" charset="0"/>
              </a:rPr>
              <a:t>Tuesday – favorite book</a:t>
            </a:r>
          </a:p>
          <a:p>
            <a:pPr lvl="1"/>
            <a:r>
              <a:rPr lang="en-US" dirty="0" smtClean="0">
                <a:latin typeface="Comic Sans MS" pitchFamily="66" charset="0"/>
              </a:rPr>
              <a:t>Wednesday – parent letter</a:t>
            </a:r>
          </a:p>
          <a:p>
            <a:pPr lvl="1"/>
            <a:r>
              <a:rPr lang="en-US" dirty="0" smtClean="0">
                <a:latin typeface="Comic Sans MS" pitchFamily="66" charset="0"/>
              </a:rPr>
              <a:t>Thursday – eat lunch with your child, or send someone special</a:t>
            </a:r>
          </a:p>
          <a:p>
            <a:pPr lvl="1"/>
            <a:r>
              <a:rPr lang="en-US" dirty="0" smtClean="0">
                <a:latin typeface="Comic Sans MS" pitchFamily="66" charset="0"/>
              </a:rPr>
              <a:t>Friday – Let’s </a:t>
            </a:r>
            <a:r>
              <a:rPr lang="en-US" sz="2900" dirty="0" smtClean="0">
                <a:latin typeface="Comic Sans MS" pitchFamily="66" charset="0"/>
              </a:rPr>
              <a:t>give a “hoot” “hoot” hooray for our camper of the week</a:t>
            </a:r>
          </a:p>
          <a:p>
            <a:pPr>
              <a:buNone/>
            </a:pPr>
            <a:endParaRPr lang="en-US" sz="2900" dirty="0" smtClean="0">
              <a:latin typeface="Comic Sans MS" pitchFamily="66" charset="0"/>
            </a:endParaRPr>
          </a:p>
          <a:p>
            <a:pPr>
              <a:buNone/>
            </a:pPr>
            <a:r>
              <a:rPr lang="en-US" sz="2900" dirty="0" smtClean="0">
                <a:latin typeface="Comic Sans MS" pitchFamily="66" charset="0"/>
              </a:rPr>
              <a:t>                        Be on the “watch”   </a:t>
            </a:r>
          </a:p>
          <a:p>
            <a:pPr>
              <a:buNone/>
            </a:pPr>
            <a:r>
              <a:rPr lang="en-US" sz="2900" dirty="0" smtClean="0">
                <a:latin typeface="Comic Sans MS" pitchFamily="66" charset="0"/>
              </a:rPr>
              <a:t>                         for your child’s </a:t>
            </a:r>
          </a:p>
          <a:p>
            <a:pPr>
              <a:buNone/>
            </a:pPr>
            <a:r>
              <a:rPr lang="en-US" sz="2900" dirty="0" smtClean="0">
                <a:latin typeface="Comic Sans MS" pitchFamily="66" charset="0"/>
              </a:rPr>
              <a:t>                         scheduled week!</a:t>
            </a:r>
            <a:endParaRPr lang="en-US" sz="2900" dirty="0">
              <a:latin typeface="Comic Sans MS" pitchFamily="66" charset="0"/>
            </a:endParaRPr>
          </a:p>
        </p:txBody>
      </p:sp>
      <p:pic>
        <p:nvPicPr>
          <p:cNvPr id="2050" name="Picture 2" descr="C:\Documents and Settings\gwatson\Local Settings\Temporary Internet Files\Content.IE5\PU4IQL5M\MC900441419[1].wmf"/>
          <p:cNvPicPr>
            <a:picLocks noChangeAspect="1" noChangeArrowheads="1"/>
          </p:cNvPicPr>
          <p:nvPr/>
        </p:nvPicPr>
        <p:blipFill>
          <a:blip r:embed="rId3" cstate="print"/>
          <a:srcRect/>
          <a:stretch>
            <a:fillRect/>
          </a:stretch>
        </p:blipFill>
        <p:spPr bwMode="auto">
          <a:xfrm>
            <a:off x="7315200" y="533400"/>
            <a:ext cx="1134272" cy="1517650"/>
          </a:xfrm>
          <a:prstGeom prst="rect">
            <a:avLst/>
          </a:prstGeom>
          <a:noFill/>
        </p:spPr>
      </p:pic>
      <p:pic>
        <p:nvPicPr>
          <p:cNvPr id="4" name="Picture 2" descr="C:\Users\watsonja\AppData\Local\Microsoft\Windows\Temporary Internet Files\Content.IE5\V93WEWEB\MC900233067[1].wmf"/>
          <p:cNvPicPr>
            <a:picLocks noChangeAspect="1" noChangeArrowheads="1"/>
          </p:cNvPicPr>
          <p:nvPr/>
        </p:nvPicPr>
        <p:blipFill>
          <a:blip r:embed="rId4" cstate="print"/>
          <a:srcRect/>
          <a:stretch>
            <a:fillRect/>
          </a:stretch>
        </p:blipFill>
        <p:spPr bwMode="auto">
          <a:xfrm>
            <a:off x="5334000" y="4858656"/>
            <a:ext cx="1583602" cy="1508193"/>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8800" dirty="0" smtClean="0"/>
              <a:t>Daily 5</a:t>
            </a:r>
            <a:endParaRPr lang="en-US" sz="8800" dirty="0"/>
          </a:p>
        </p:txBody>
      </p:sp>
      <p:sp>
        <p:nvSpPr>
          <p:cNvPr id="5" name="Content Placeholder 4"/>
          <p:cNvSpPr>
            <a:spLocks noGrp="1"/>
          </p:cNvSpPr>
          <p:nvPr>
            <p:ph idx="1"/>
          </p:nvPr>
        </p:nvSpPr>
        <p:spPr/>
        <p:txBody>
          <a:bodyPr>
            <a:normAutofit/>
          </a:bodyPr>
          <a:lstStyle/>
          <a:p>
            <a:r>
              <a:rPr lang="en-US" sz="3600" dirty="0" smtClean="0">
                <a:latin typeface="LetterOMatic!" pitchFamily="34" charset="0"/>
              </a:rPr>
              <a:t>Read to Self</a:t>
            </a:r>
          </a:p>
          <a:p>
            <a:r>
              <a:rPr lang="en-US" sz="3600" dirty="0" smtClean="0">
                <a:latin typeface="LetterOMatic!" pitchFamily="34" charset="0"/>
              </a:rPr>
              <a:t>Read to someone</a:t>
            </a:r>
          </a:p>
          <a:p>
            <a:r>
              <a:rPr lang="en-US" sz="3600" dirty="0" smtClean="0">
                <a:latin typeface="LetterOMatic!" pitchFamily="34" charset="0"/>
              </a:rPr>
              <a:t>Listen to reading</a:t>
            </a:r>
          </a:p>
          <a:p>
            <a:r>
              <a:rPr lang="en-US" sz="3600" dirty="0" smtClean="0">
                <a:latin typeface="LetterOMatic!" pitchFamily="34" charset="0"/>
              </a:rPr>
              <a:t>Work on writing</a:t>
            </a:r>
          </a:p>
          <a:p>
            <a:r>
              <a:rPr lang="en-US" sz="3600" dirty="0" smtClean="0">
                <a:latin typeface="LetterOMatic!" pitchFamily="34" charset="0"/>
              </a:rPr>
              <a:t>Word work</a:t>
            </a:r>
            <a:endParaRPr lang="en-US" sz="3600" dirty="0">
              <a:latin typeface="LetterOMatic!" pitchFamily="34" charset="0"/>
            </a:endParaRPr>
          </a:p>
        </p:txBody>
      </p:sp>
      <p:pic>
        <p:nvPicPr>
          <p:cNvPr id="6" name="Picture 5" descr="http://www.jackson.stark.k12.oh.us/webpages/kmcbride/imageGallery/daily%205%20book.jpg"/>
          <p:cNvPicPr/>
          <p:nvPr/>
        </p:nvPicPr>
        <p:blipFill>
          <a:blip r:embed="rId2" cstate="print"/>
          <a:srcRect/>
          <a:stretch>
            <a:fillRect/>
          </a:stretch>
        </p:blipFill>
        <p:spPr bwMode="auto">
          <a:xfrm>
            <a:off x="5638800" y="2438400"/>
            <a:ext cx="2133600" cy="259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Parent Volunteers</a:t>
            </a:r>
            <a:endParaRPr lang="en-US" dirty="0"/>
          </a:p>
        </p:txBody>
      </p:sp>
      <p:sp>
        <p:nvSpPr>
          <p:cNvPr id="4" name="Content Placeholder 3"/>
          <p:cNvSpPr>
            <a:spLocks noGrp="1"/>
          </p:cNvSpPr>
          <p:nvPr>
            <p:ph idx="1"/>
          </p:nvPr>
        </p:nvSpPr>
        <p:spPr/>
        <p:txBody>
          <a:bodyPr>
            <a:normAutofit lnSpcReduction="10000"/>
          </a:bodyPr>
          <a:lstStyle/>
          <a:p>
            <a:r>
              <a:rPr lang="en-US" dirty="0" smtClean="0"/>
              <a:t>Classroom tutor/reading partner</a:t>
            </a:r>
          </a:p>
          <a:p>
            <a:r>
              <a:rPr lang="en-US" dirty="0" smtClean="0"/>
              <a:t>Creative helper</a:t>
            </a:r>
          </a:p>
          <a:p>
            <a:r>
              <a:rPr lang="en-US" dirty="0" smtClean="0"/>
              <a:t>Campfire Story Teller</a:t>
            </a:r>
          </a:p>
          <a:p>
            <a:r>
              <a:rPr lang="en-US" dirty="0" smtClean="0"/>
              <a:t>J.A. Teacher</a:t>
            </a:r>
          </a:p>
          <a:p>
            <a:r>
              <a:rPr lang="en-US" dirty="0" smtClean="0"/>
              <a:t>Math center helper</a:t>
            </a:r>
          </a:p>
          <a:p>
            <a:r>
              <a:rPr lang="en-US" dirty="0" smtClean="0"/>
              <a:t>Teacher assistant</a:t>
            </a:r>
          </a:p>
          <a:p>
            <a:r>
              <a:rPr lang="en-US" dirty="0" smtClean="0"/>
              <a:t>Party planner</a:t>
            </a:r>
          </a:p>
          <a:p>
            <a:r>
              <a:rPr lang="en-US" dirty="0" smtClean="0"/>
              <a:t>Field trip chaperone</a:t>
            </a:r>
          </a:p>
          <a:p>
            <a:pPr>
              <a:buNone/>
            </a:pPr>
            <a:endParaRPr lang="en-US" dirty="0" smtClean="0"/>
          </a:p>
          <a:p>
            <a:endParaRPr lang="en-US" dirty="0"/>
          </a:p>
        </p:txBody>
      </p:sp>
      <p:pic>
        <p:nvPicPr>
          <p:cNvPr id="5122" name="Picture 2" descr="C:\Documents and Settings\gwatson\Local Settings\Temporary Internet Files\Content.IE5\2CGAFI7M\MC900024500[1].wmf"/>
          <p:cNvPicPr>
            <a:picLocks noChangeAspect="1" noChangeArrowheads="1"/>
          </p:cNvPicPr>
          <p:nvPr/>
        </p:nvPicPr>
        <p:blipFill>
          <a:blip r:embed="rId2" cstate="print"/>
          <a:srcRect/>
          <a:stretch>
            <a:fillRect/>
          </a:stretch>
        </p:blipFill>
        <p:spPr bwMode="auto">
          <a:xfrm>
            <a:off x="5715000" y="2105415"/>
            <a:ext cx="2438400" cy="309813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Field Trip</a:t>
            </a:r>
            <a:endParaRPr lang="en-US" dirty="0"/>
          </a:p>
        </p:txBody>
      </p:sp>
      <p:pic>
        <p:nvPicPr>
          <p:cNvPr id="28674" name="Picture 2" descr="C:\Documents and Settings\gwatson\Local Settings\Temporary Internet Files\Content.IE5\PU4IQL5M\MC900060306[1].wmf"/>
          <p:cNvPicPr>
            <a:picLocks noGrp="1" noChangeAspect="1" noChangeArrowheads="1"/>
          </p:cNvPicPr>
          <p:nvPr>
            <p:ph idx="1"/>
          </p:nvPr>
        </p:nvPicPr>
        <p:blipFill>
          <a:blip r:embed="rId2" cstate="print"/>
          <a:srcRect/>
          <a:stretch>
            <a:fillRect/>
          </a:stretch>
        </p:blipFill>
        <p:spPr bwMode="auto">
          <a:xfrm>
            <a:off x="990600" y="1981200"/>
            <a:ext cx="4762453" cy="3973108"/>
          </a:xfrm>
          <a:prstGeom prst="rect">
            <a:avLst/>
          </a:prstGeom>
          <a:noFill/>
        </p:spPr>
      </p:pic>
      <p:sp>
        <p:nvSpPr>
          <p:cNvPr id="6" name="TextBox 5"/>
          <p:cNvSpPr txBox="1"/>
          <p:nvPr/>
        </p:nvSpPr>
        <p:spPr>
          <a:xfrm>
            <a:off x="6172200" y="2286000"/>
            <a:ext cx="1828800" cy="3046988"/>
          </a:xfrm>
          <a:prstGeom prst="rect">
            <a:avLst/>
          </a:prstGeom>
          <a:noFill/>
        </p:spPr>
        <p:txBody>
          <a:bodyPr wrap="square" rtlCol="0">
            <a:spAutoFit/>
          </a:bodyPr>
          <a:lstStyle/>
          <a:p>
            <a:r>
              <a:rPr lang="en-US" dirty="0" smtClean="0"/>
              <a:t> </a:t>
            </a:r>
            <a:r>
              <a:rPr lang="en-US" sz="2400" dirty="0" smtClean="0"/>
              <a:t>Coming . . . </a:t>
            </a:r>
          </a:p>
          <a:p>
            <a:pPr algn="ctr"/>
            <a:r>
              <a:rPr lang="en-US" sz="2800" dirty="0" smtClean="0"/>
              <a:t>Spring 2013</a:t>
            </a:r>
          </a:p>
          <a:p>
            <a:pPr algn="ctr"/>
            <a:r>
              <a:rPr lang="en-US" sz="2800" dirty="0" smtClean="0"/>
              <a:t>to a 1</a:t>
            </a:r>
            <a:r>
              <a:rPr lang="en-US" sz="2800" baseline="30000" dirty="0" smtClean="0"/>
              <a:t>st</a:t>
            </a:r>
            <a:r>
              <a:rPr lang="en-US" sz="2800" dirty="0" smtClean="0"/>
              <a:t> grade classroom near you!</a:t>
            </a:r>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Dix Street Open House</a:t>
            </a:r>
            <a:endParaRPr lang="en-US" dirty="0"/>
          </a:p>
        </p:txBody>
      </p:sp>
      <p:pic>
        <p:nvPicPr>
          <p:cNvPr id="29698" name="Picture 2" descr="C:\Documents and Settings\gwatson\Local Settings\Temporary Internet Files\Content.IE5\2CGAFI7M\MC900382578[1].jpg"/>
          <p:cNvPicPr>
            <a:picLocks noGrp="1" noChangeAspect="1" noChangeArrowheads="1"/>
          </p:cNvPicPr>
          <p:nvPr>
            <p:ph idx="1"/>
          </p:nvPr>
        </p:nvPicPr>
        <p:blipFill>
          <a:blip r:embed="rId2" cstate="print"/>
          <a:srcRect/>
          <a:stretch>
            <a:fillRect/>
          </a:stretch>
        </p:blipFill>
        <p:spPr bwMode="auto">
          <a:xfrm>
            <a:off x="3276600" y="1752600"/>
            <a:ext cx="2057400" cy="2057400"/>
          </a:xfrm>
          <a:prstGeom prst="rect">
            <a:avLst/>
          </a:prstGeom>
          <a:noFill/>
        </p:spPr>
      </p:pic>
      <p:sp>
        <p:nvSpPr>
          <p:cNvPr id="5" name="TextBox 4"/>
          <p:cNvSpPr txBox="1"/>
          <p:nvPr/>
        </p:nvSpPr>
        <p:spPr>
          <a:xfrm>
            <a:off x="838200" y="4038600"/>
            <a:ext cx="7620000" cy="1569660"/>
          </a:xfrm>
          <a:prstGeom prst="rect">
            <a:avLst/>
          </a:prstGeom>
          <a:noFill/>
        </p:spPr>
        <p:txBody>
          <a:bodyPr wrap="square" rtlCol="0">
            <a:spAutoFit/>
          </a:bodyPr>
          <a:lstStyle/>
          <a:p>
            <a:pPr algn="ctr"/>
            <a:r>
              <a:rPr lang="en-US" sz="4800" dirty="0" smtClean="0"/>
              <a:t> Wednesday, September 19</a:t>
            </a:r>
            <a:r>
              <a:rPr lang="en-US" sz="4800" baseline="30000" dirty="0" smtClean="0"/>
              <a:t>th</a:t>
            </a:r>
            <a:r>
              <a:rPr lang="en-US" sz="4800" dirty="0" smtClean="0"/>
              <a:t> 6:00 – 8:00 p.m.</a:t>
            </a:r>
            <a:endParaRPr lang="en-US" sz="4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sz="3100" dirty="0"/>
          </a:p>
        </p:txBody>
      </p:sp>
      <p:sp>
        <p:nvSpPr>
          <p:cNvPr id="3" name="Content Placeholder 2"/>
          <p:cNvSpPr>
            <a:spLocks noGrp="1"/>
          </p:cNvSpPr>
          <p:nvPr>
            <p:ph type="body" idx="2"/>
          </p:nvPr>
        </p:nvSpPr>
        <p:spPr>
          <a:xfrm>
            <a:off x="533400" y="1676400"/>
            <a:ext cx="3200400" cy="3352800"/>
          </a:xfrm>
        </p:spPr>
        <p:txBody>
          <a:bodyPr>
            <a:normAutofit/>
          </a:bodyPr>
          <a:lstStyle/>
          <a:p>
            <a:endParaRPr lang="en-US" sz="2000" dirty="0" smtClean="0">
              <a:solidFill>
                <a:srgbClr val="FF0000"/>
              </a:solidFill>
            </a:endParaRPr>
          </a:p>
          <a:p>
            <a:endParaRPr lang="en-US" sz="2000" dirty="0"/>
          </a:p>
        </p:txBody>
      </p:sp>
      <p:sp>
        <p:nvSpPr>
          <p:cNvPr id="5" name="Content Placeholder 4"/>
          <p:cNvSpPr>
            <a:spLocks noGrp="1"/>
          </p:cNvSpPr>
          <p:nvPr>
            <p:ph sz="half" idx="1"/>
          </p:nvPr>
        </p:nvSpPr>
        <p:spPr>
          <a:xfrm>
            <a:off x="1524000" y="990600"/>
            <a:ext cx="6553200" cy="5181600"/>
          </a:xfrm>
        </p:spPr>
        <p:txBody>
          <a:bodyPr>
            <a:normAutofit fontScale="47500" lnSpcReduction="20000"/>
          </a:bodyPr>
          <a:lstStyle/>
          <a:p>
            <a:pPr algn="ctr">
              <a:buNone/>
            </a:pPr>
            <a:r>
              <a:rPr lang="en-US" sz="5100" b="1" u="sng" dirty="0" smtClean="0"/>
              <a:t>IMPORTANT DATES…</a:t>
            </a:r>
            <a:endParaRPr lang="en-US" sz="5100" dirty="0" smtClean="0"/>
          </a:p>
          <a:p>
            <a:pPr>
              <a:buNone/>
            </a:pPr>
            <a:r>
              <a:rPr lang="en-US" dirty="0" smtClean="0"/>
              <a:t> </a:t>
            </a:r>
          </a:p>
          <a:p>
            <a:r>
              <a:rPr lang="en-US" sz="2900" dirty="0" smtClean="0"/>
              <a:t>Here is a list of important dates:</a:t>
            </a:r>
          </a:p>
          <a:p>
            <a:pPr>
              <a:buNone/>
            </a:pPr>
            <a:r>
              <a:rPr lang="en-US" sz="2900" dirty="0" smtClean="0"/>
              <a:t> </a:t>
            </a:r>
          </a:p>
          <a:p>
            <a:r>
              <a:rPr lang="en-US" sz="2900" dirty="0" smtClean="0"/>
              <a:t>Tuesday, September 4 - First Day of School</a:t>
            </a:r>
          </a:p>
          <a:p>
            <a:pPr>
              <a:buNone/>
            </a:pPr>
            <a:r>
              <a:rPr lang="en-US" sz="2900" dirty="0" smtClean="0"/>
              <a:t> </a:t>
            </a:r>
          </a:p>
          <a:p>
            <a:r>
              <a:rPr lang="en-US" sz="2900" dirty="0" smtClean="0"/>
              <a:t>Wednesday, September 19  - OPEN HOUSE					          6:00pm – 8:00 pm</a:t>
            </a:r>
          </a:p>
          <a:p>
            <a:pPr>
              <a:buNone/>
            </a:pPr>
            <a:r>
              <a:rPr lang="en-US" sz="2900" dirty="0" smtClean="0"/>
              <a:t> </a:t>
            </a:r>
          </a:p>
          <a:p>
            <a:r>
              <a:rPr lang="en-US" sz="2900" dirty="0" smtClean="0"/>
              <a:t>Tuesday,  September 11 - Picture Day</a:t>
            </a:r>
          </a:p>
          <a:p>
            <a:pPr>
              <a:buNone/>
            </a:pPr>
            <a:r>
              <a:rPr lang="en-US" sz="2900" dirty="0" smtClean="0"/>
              <a:t> </a:t>
            </a:r>
          </a:p>
          <a:p>
            <a:r>
              <a:rPr lang="en-US" sz="2900" dirty="0" smtClean="0"/>
              <a:t>Friday, September 14</a:t>
            </a:r>
            <a:r>
              <a:rPr lang="en-US" sz="2900" baseline="30000" dirty="0" smtClean="0"/>
              <a:t>th</a:t>
            </a:r>
            <a:r>
              <a:rPr lang="en-US" sz="2900" dirty="0" smtClean="0"/>
              <a:t>  - Submit Free and Reduced Lunch Forms by this day</a:t>
            </a:r>
          </a:p>
          <a:p>
            <a:pPr>
              <a:buNone/>
            </a:pPr>
            <a:r>
              <a:rPr lang="en-US" sz="2900" dirty="0" smtClean="0"/>
              <a:t> </a:t>
            </a:r>
          </a:p>
          <a:p>
            <a:r>
              <a:rPr lang="en-US" sz="2900" dirty="0" smtClean="0"/>
              <a:t>Wednesday, November 7– ½ day Students, ½ day conf. , evening PT Conferences</a:t>
            </a:r>
          </a:p>
          <a:p>
            <a:pPr>
              <a:buNone/>
            </a:pPr>
            <a:r>
              <a:rPr lang="en-US" sz="2900" dirty="0" smtClean="0"/>
              <a:t> </a:t>
            </a:r>
          </a:p>
          <a:p>
            <a:r>
              <a:rPr lang="en-US" sz="2900" dirty="0" smtClean="0"/>
              <a:t>Thursday,  November 8 – ½ day students ,  evening conferences</a:t>
            </a:r>
          </a:p>
          <a:p>
            <a:pPr>
              <a:buNone/>
            </a:pPr>
            <a:r>
              <a:rPr lang="en-US" sz="2900" dirty="0" smtClean="0"/>
              <a:t> </a:t>
            </a:r>
          </a:p>
          <a:p>
            <a:r>
              <a:rPr lang="en-US" sz="2900" dirty="0" smtClean="0"/>
              <a:t>Friday, November 4</a:t>
            </a:r>
            <a:r>
              <a:rPr lang="en-US" sz="2900" baseline="30000" dirty="0" smtClean="0"/>
              <a:t>th</a:t>
            </a:r>
            <a:r>
              <a:rPr lang="en-US" sz="2900" dirty="0" smtClean="0"/>
              <a:t>  – No School</a:t>
            </a:r>
          </a:p>
          <a:p>
            <a:pPr>
              <a:buNone/>
            </a:pPr>
            <a:r>
              <a:rPr lang="en-US" sz="2900" dirty="0" smtClean="0"/>
              <a:t> </a:t>
            </a:r>
          </a:p>
          <a:p>
            <a:r>
              <a:rPr lang="en-US" sz="2900" dirty="0" smtClean="0"/>
              <a:t>Wednesday, November 23 – Sunday, November 27 – No School, Thanksgiving Break</a:t>
            </a:r>
          </a:p>
          <a:p>
            <a:pPr>
              <a:buNone/>
            </a:pPr>
            <a:r>
              <a:rPr lang="en-US" sz="2900" dirty="0" smtClean="0"/>
              <a:t> </a:t>
            </a:r>
          </a:p>
          <a:p>
            <a:r>
              <a:rPr lang="en-US" sz="2900" dirty="0" smtClean="0"/>
              <a:t>Monday, December 19th – No School, 1</a:t>
            </a:r>
            <a:r>
              <a:rPr lang="en-US" sz="2900" baseline="30000" dirty="0" smtClean="0"/>
              <a:t>st</a:t>
            </a:r>
            <a:r>
              <a:rPr lang="en-US" sz="2900" dirty="0" smtClean="0"/>
              <a:t> Day of Christmas Break</a:t>
            </a:r>
            <a:endParaRPr lang="en-US" sz="29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skerville Old Face" pitchFamily="18" charset="0"/>
              </a:rPr>
              <a:t>Contact Information</a:t>
            </a:r>
            <a:endParaRPr lang="en-US" dirty="0">
              <a:latin typeface="Baskerville Old Face" pitchFamily="18" charset="0"/>
            </a:endParaRPr>
          </a:p>
        </p:txBody>
      </p:sp>
      <p:sp>
        <p:nvSpPr>
          <p:cNvPr id="3" name="TextBox 2"/>
          <p:cNvSpPr txBox="1"/>
          <p:nvPr/>
        </p:nvSpPr>
        <p:spPr>
          <a:xfrm>
            <a:off x="1905000" y="2133600"/>
            <a:ext cx="5334000" cy="3416320"/>
          </a:xfrm>
          <a:prstGeom prst="rect">
            <a:avLst/>
          </a:prstGeom>
          <a:noFill/>
        </p:spPr>
        <p:txBody>
          <a:bodyPr wrap="square" rtlCol="0">
            <a:spAutoFit/>
          </a:bodyPr>
          <a:lstStyle/>
          <a:p>
            <a:pPr algn="ctr"/>
            <a:r>
              <a:rPr lang="en-US" b="1" dirty="0" smtClean="0"/>
              <a:t>Mark VanderKlok</a:t>
            </a:r>
          </a:p>
          <a:p>
            <a:pPr algn="ctr"/>
            <a:endParaRPr lang="en-US" dirty="0" smtClean="0"/>
          </a:p>
          <a:p>
            <a:pPr algn="ctr"/>
            <a:r>
              <a:rPr lang="en-US" u="sng" dirty="0" smtClean="0">
                <a:hlinkClick r:id="rId2"/>
              </a:rPr>
              <a:t>mvanderklok@otsegops.org</a:t>
            </a:r>
            <a:endParaRPr lang="en-US" u="sng" dirty="0" smtClean="0"/>
          </a:p>
          <a:p>
            <a:pPr algn="ctr"/>
            <a:endParaRPr lang="en-US" dirty="0" smtClean="0"/>
          </a:p>
          <a:p>
            <a:pPr algn="ctr"/>
            <a:r>
              <a:rPr lang="en-US" dirty="0" smtClean="0"/>
              <a:t> </a:t>
            </a:r>
          </a:p>
          <a:p>
            <a:pPr algn="ctr"/>
            <a:r>
              <a:rPr lang="en-US" dirty="0" smtClean="0"/>
              <a:t>School:  269-692-6099 – Extension 6363 </a:t>
            </a:r>
          </a:p>
          <a:p>
            <a:pPr algn="ctr"/>
            <a:r>
              <a:rPr lang="en-US" dirty="0" smtClean="0"/>
              <a:t>(Dial the extension to bypass the answering machine</a:t>
            </a:r>
            <a:r>
              <a:rPr lang="en-US" dirty="0" smtClean="0"/>
              <a:t>)</a:t>
            </a:r>
          </a:p>
          <a:p>
            <a:pPr algn="ctr"/>
            <a:endParaRPr lang="en-US" dirty="0" smtClean="0"/>
          </a:p>
          <a:p>
            <a:pPr algn="ctr"/>
            <a:r>
              <a:rPr lang="en-US" dirty="0" smtClean="0"/>
              <a:t>Website: Coming Soon!! </a:t>
            </a:r>
            <a:endParaRPr lang="en-US" dirty="0" smtClean="0"/>
          </a:p>
          <a:p>
            <a:pPr algn="ctr"/>
            <a:r>
              <a:rPr lang="en-US" dirty="0" smtClean="0"/>
              <a:t> </a:t>
            </a:r>
          </a:p>
          <a:p>
            <a:pPr algn="ctr"/>
            <a:r>
              <a:rPr lang="en-US" dirty="0" smtClean="0"/>
              <a:t>Home/Cell:  269-501-2141    </a:t>
            </a:r>
          </a:p>
          <a:p>
            <a:endParaRPr lang="en-US" dirty="0"/>
          </a:p>
        </p:txBody>
      </p:sp>
      <p:pic>
        <p:nvPicPr>
          <p:cNvPr id="1027" name="Picture 3" descr="C:\Documents and Settings\nknight-lucas\Local Settings\Temporary Internet Files\Content.IE5\PU4IQL5M\MC900434383[1].wmf"/>
          <p:cNvPicPr>
            <a:picLocks noChangeAspect="1" noChangeArrowheads="1"/>
          </p:cNvPicPr>
          <p:nvPr/>
        </p:nvPicPr>
        <p:blipFill>
          <a:blip r:embed="rId3" cstate="print"/>
          <a:srcRect/>
          <a:stretch>
            <a:fillRect/>
          </a:stretch>
        </p:blipFill>
        <p:spPr bwMode="auto">
          <a:xfrm>
            <a:off x="533400" y="1905000"/>
            <a:ext cx="1857375" cy="1895475"/>
          </a:xfrm>
          <a:prstGeom prst="rect">
            <a:avLst/>
          </a:prstGeom>
          <a:noFill/>
        </p:spPr>
      </p:pic>
      <p:pic>
        <p:nvPicPr>
          <p:cNvPr id="1028" name="Picture 4" descr="C:\Documents and Settings\nknight-lucas\Local Settings\Temporary Internet Files\Content.IE5\KU0016UF\MM900288900[1].gif"/>
          <p:cNvPicPr>
            <a:picLocks noChangeAspect="1" noChangeArrowheads="1" noCrop="1"/>
          </p:cNvPicPr>
          <p:nvPr/>
        </p:nvPicPr>
        <p:blipFill>
          <a:blip r:embed="rId4" cstate="print"/>
          <a:srcRect/>
          <a:stretch>
            <a:fillRect/>
          </a:stretch>
        </p:blipFill>
        <p:spPr bwMode="auto">
          <a:xfrm>
            <a:off x="6781800" y="2133600"/>
            <a:ext cx="1913255" cy="131445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Thank you for coming! Before you go I leave you with this……..</a:t>
            </a:r>
            <a:endParaRPr lang="en-US" dirty="0"/>
          </a:p>
        </p:txBody>
      </p:sp>
      <p:sp>
        <p:nvSpPr>
          <p:cNvPr id="4" name="TextBox 3"/>
          <p:cNvSpPr txBox="1"/>
          <p:nvPr/>
        </p:nvSpPr>
        <p:spPr>
          <a:xfrm>
            <a:off x="457200" y="1905000"/>
            <a:ext cx="8458200" cy="4247317"/>
          </a:xfrm>
          <a:prstGeom prst="rect">
            <a:avLst/>
          </a:prstGeom>
          <a:noFill/>
        </p:spPr>
        <p:txBody>
          <a:bodyPr wrap="square" rtlCol="0">
            <a:spAutoFit/>
          </a:bodyPr>
          <a:lstStyle/>
          <a:p>
            <a:pPr algn="ctr"/>
            <a:r>
              <a:rPr lang="en-US" dirty="0" smtClean="0"/>
              <a:t>A Message for You!</a:t>
            </a:r>
          </a:p>
          <a:p>
            <a:pPr algn="ctr"/>
            <a:r>
              <a:rPr lang="en-US" dirty="0" smtClean="0"/>
              <a:t>As sugar and flour come together to make</a:t>
            </a:r>
          </a:p>
          <a:p>
            <a:pPr algn="ctr"/>
            <a:r>
              <a:rPr lang="en-US" dirty="0" smtClean="0"/>
              <a:t>A wonderful cookie creation that you bake,</a:t>
            </a:r>
          </a:p>
          <a:p>
            <a:pPr algn="ctr"/>
            <a:r>
              <a:rPr lang="en-US" dirty="0" smtClean="0"/>
              <a:t>Parents and teachers join as one</a:t>
            </a:r>
          </a:p>
          <a:p>
            <a:pPr algn="ctr"/>
            <a:r>
              <a:rPr lang="en-US" dirty="0" smtClean="0"/>
              <a:t>To create an educated daughter or son.</a:t>
            </a:r>
          </a:p>
          <a:p>
            <a:pPr algn="ctr"/>
            <a:r>
              <a:rPr lang="en-US" dirty="0" smtClean="0"/>
              <a:t> </a:t>
            </a:r>
          </a:p>
          <a:p>
            <a:pPr algn="ctr"/>
            <a:r>
              <a:rPr lang="en-US" dirty="0" smtClean="0"/>
              <a:t>It takes lots of love, caring and understanding</a:t>
            </a:r>
          </a:p>
          <a:p>
            <a:pPr algn="ctr"/>
            <a:r>
              <a:rPr lang="en-US" dirty="0" smtClean="0"/>
              <a:t>But an individual will emerge who is special notwithstanding.</a:t>
            </a:r>
          </a:p>
          <a:p>
            <a:pPr algn="ctr"/>
            <a:r>
              <a:rPr lang="en-US" dirty="0" smtClean="0"/>
              <a:t>We will work together to help each child bloom</a:t>
            </a:r>
          </a:p>
          <a:p>
            <a:pPr algn="ctr"/>
            <a:r>
              <a:rPr lang="en-US" dirty="0" smtClean="0"/>
              <a:t>So they can grow and prosper as they learn in this room.</a:t>
            </a:r>
          </a:p>
          <a:p>
            <a:pPr algn="ctr"/>
            <a:r>
              <a:rPr lang="en-US" dirty="0" smtClean="0"/>
              <a:t> </a:t>
            </a:r>
          </a:p>
          <a:p>
            <a:pPr algn="ctr"/>
            <a:r>
              <a:rPr lang="en-US" dirty="0" smtClean="0"/>
              <a:t>So I share this little confection with you as I say</a:t>
            </a:r>
          </a:p>
          <a:p>
            <a:pPr algn="ctr"/>
            <a:r>
              <a:rPr lang="en-US" dirty="0" smtClean="0"/>
              <a:t>I am committed to helping your child grow each and every day.</a:t>
            </a:r>
          </a:p>
          <a:p>
            <a:pPr algn="ctr"/>
            <a:r>
              <a:rPr lang="en-US" dirty="0" smtClean="0"/>
              <a:t>Yes, the road is long, but the journey’s begun</a:t>
            </a:r>
          </a:p>
          <a:p>
            <a:pPr algn="ctr"/>
            <a:r>
              <a:rPr lang="en-US" dirty="0" smtClean="0"/>
              <a:t>As we strive to educate your daughter or your son.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7848600" cy="2514600"/>
          </a:xfrm>
        </p:spPr>
        <p:txBody>
          <a:bodyPr>
            <a:noAutofit/>
          </a:bodyPr>
          <a:lstStyle/>
          <a:p>
            <a:pPr algn="ctr"/>
            <a:r>
              <a:rPr lang="en-US" sz="5400" dirty="0" smtClean="0">
                <a:solidFill>
                  <a:srgbClr val="009900"/>
                </a:solidFill>
              </a:rPr>
              <a:t>Welcome to </a:t>
            </a:r>
            <a:br>
              <a:rPr lang="en-US" sz="5400" dirty="0" smtClean="0">
                <a:solidFill>
                  <a:srgbClr val="009900"/>
                </a:solidFill>
              </a:rPr>
            </a:br>
            <a:r>
              <a:rPr lang="en-US" sz="5400" dirty="0" smtClean="0">
                <a:solidFill>
                  <a:srgbClr val="009900"/>
                </a:solidFill>
              </a:rPr>
              <a:t>Camp Learn-A-lot</a:t>
            </a:r>
            <a:r>
              <a:rPr lang="en-US" sz="6000" dirty="0" smtClean="0">
                <a:solidFill>
                  <a:srgbClr val="009900"/>
                </a:solidFill>
              </a:rPr>
              <a:t>!</a:t>
            </a:r>
            <a:endParaRPr lang="en-US" sz="6000" dirty="0">
              <a:solidFill>
                <a:srgbClr val="009900"/>
              </a:solidFill>
            </a:endParaRPr>
          </a:p>
        </p:txBody>
      </p:sp>
      <p:sp>
        <p:nvSpPr>
          <p:cNvPr id="3" name="Subtitle 2"/>
          <p:cNvSpPr>
            <a:spLocks noGrp="1"/>
          </p:cNvSpPr>
          <p:nvPr>
            <p:ph type="subTitle" idx="1"/>
          </p:nvPr>
        </p:nvSpPr>
        <p:spPr>
          <a:xfrm>
            <a:off x="609600" y="2895600"/>
            <a:ext cx="7854696" cy="1752600"/>
          </a:xfrm>
        </p:spPr>
        <p:txBody>
          <a:bodyPr>
            <a:noAutofit/>
          </a:bodyPr>
          <a:lstStyle/>
          <a:p>
            <a:pPr algn="ctr"/>
            <a:r>
              <a:rPr lang="en-US" sz="4000" dirty="0" smtClean="0"/>
              <a:t>Be a “happy camper” in first grade! Come along on our adventure of learning, discovery, and fun. </a:t>
            </a:r>
            <a:endParaRPr lang="en-US" sz="4000" dirty="0"/>
          </a:p>
        </p:txBody>
      </p:sp>
      <p:pic>
        <p:nvPicPr>
          <p:cNvPr id="1027" name="Picture 3" descr="C:\Documents and Settings\gwatson\Local Settings\Temporary Internet Files\Content.IE5\HDZHZ9GI\MC900351175[1].wmf"/>
          <p:cNvPicPr>
            <a:picLocks noChangeAspect="1" noChangeArrowheads="1"/>
          </p:cNvPicPr>
          <p:nvPr/>
        </p:nvPicPr>
        <p:blipFill>
          <a:blip r:embed="rId2" cstate="print"/>
          <a:srcRect/>
          <a:stretch>
            <a:fillRect/>
          </a:stretch>
        </p:blipFill>
        <p:spPr bwMode="auto">
          <a:xfrm>
            <a:off x="6553200" y="4648200"/>
            <a:ext cx="2017752" cy="1905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609600" y="1981200"/>
            <a:ext cx="7693152" cy="3962400"/>
          </a:xfrm>
        </p:spPr>
        <p:txBody>
          <a:bodyPr>
            <a:normAutofit/>
          </a:bodyPr>
          <a:lstStyle/>
          <a:p>
            <a:pPr>
              <a:buFont typeface="Arial" pitchFamily="34" charset="0"/>
              <a:buChar char="•"/>
            </a:pPr>
            <a:r>
              <a:rPr lang="en-US" dirty="0" smtClean="0">
                <a:latin typeface="Comic Sans MS" pitchFamily="66" charset="0"/>
              </a:rPr>
              <a:t>12 Pencils (sharpened)</a:t>
            </a:r>
          </a:p>
          <a:p>
            <a:pPr>
              <a:buFont typeface="Arial" pitchFamily="34" charset="0"/>
              <a:buChar char="•"/>
            </a:pPr>
            <a:r>
              <a:rPr lang="en-US" dirty="0" smtClean="0">
                <a:latin typeface="Comic Sans MS" pitchFamily="66" charset="0"/>
              </a:rPr>
              <a:t>1 Box of 24 </a:t>
            </a:r>
            <a:r>
              <a:rPr lang="en-US" dirty="0" err="1" smtClean="0">
                <a:latin typeface="Comic Sans MS" pitchFamily="66" charset="0"/>
              </a:rPr>
              <a:t>Crayola</a:t>
            </a:r>
            <a:r>
              <a:rPr lang="en-US" dirty="0" smtClean="0">
                <a:latin typeface="Comic Sans MS" pitchFamily="66" charset="0"/>
              </a:rPr>
              <a:t> Crayons</a:t>
            </a:r>
          </a:p>
          <a:p>
            <a:pPr>
              <a:buFont typeface="Arial" pitchFamily="34" charset="0"/>
              <a:buChar char="•"/>
            </a:pPr>
            <a:r>
              <a:rPr lang="en-US" dirty="0" smtClean="0">
                <a:latin typeface="Comic Sans MS" pitchFamily="66" charset="0"/>
              </a:rPr>
              <a:t>1 Elmer’s Glue Stick</a:t>
            </a:r>
          </a:p>
          <a:p>
            <a:pPr>
              <a:buFont typeface="Arial" pitchFamily="34" charset="0"/>
              <a:buChar char="•"/>
            </a:pPr>
            <a:r>
              <a:rPr lang="en-US" dirty="0" smtClean="0">
                <a:latin typeface="Comic Sans MS" pitchFamily="66" charset="0"/>
              </a:rPr>
              <a:t>1 two Pocket Folder (any color or design)</a:t>
            </a:r>
          </a:p>
          <a:p>
            <a:pPr>
              <a:buFont typeface="Arial" pitchFamily="34" charset="0"/>
              <a:buChar char="•"/>
            </a:pPr>
            <a:r>
              <a:rPr lang="en-US" dirty="0" smtClean="0">
                <a:latin typeface="Comic Sans MS" pitchFamily="66" charset="0"/>
              </a:rPr>
              <a:t>1 two Pocket Vinyl Folder (green please)</a:t>
            </a:r>
          </a:p>
          <a:p>
            <a:pPr>
              <a:buFont typeface="Arial" pitchFamily="34" charset="0"/>
              <a:buChar char="•"/>
            </a:pPr>
            <a:r>
              <a:rPr lang="en-US" dirty="0" smtClean="0">
                <a:latin typeface="Comic Sans MS" pitchFamily="66" charset="0"/>
              </a:rPr>
              <a:t>Small Supply Box (8"x5"x2")</a:t>
            </a:r>
          </a:p>
          <a:p>
            <a:pPr>
              <a:buFont typeface="Arial" pitchFamily="34" charset="0"/>
              <a:buChar char="•"/>
            </a:pPr>
            <a:r>
              <a:rPr lang="en-US" dirty="0" smtClean="0">
                <a:latin typeface="Comic Sans MS" pitchFamily="66" charset="0"/>
              </a:rPr>
              <a:t>1 box </a:t>
            </a:r>
            <a:r>
              <a:rPr lang="en-US" dirty="0" err="1" smtClean="0">
                <a:latin typeface="Comic Sans MS" pitchFamily="66" charset="0"/>
              </a:rPr>
              <a:t>kleenex</a:t>
            </a:r>
            <a:r>
              <a:rPr lang="en-US" dirty="0" smtClean="0">
                <a:latin typeface="Comic Sans MS" pitchFamily="66" charset="0"/>
              </a:rPr>
              <a:t> or container of hand sanitizer</a:t>
            </a:r>
            <a:endParaRPr lang="en-US" dirty="0" smtClean="0">
              <a:latin typeface="Comic Sans MS" pitchFamily="66" charset="0"/>
            </a:endParaRPr>
          </a:p>
          <a:p>
            <a:pPr>
              <a:buFont typeface="Arial" pitchFamily="34" charset="0"/>
              <a:buChar char="•"/>
            </a:pPr>
            <a:r>
              <a:rPr lang="en-US" dirty="0" smtClean="0">
                <a:latin typeface="Comic Sans MS" pitchFamily="66" charset="0"/>
              </a:rPr>
              <a:t>Back pack (No Wheels</a:t>
            </a:r>
            <a:r>
              <a:rPr lang="en-US" dirty="0" smtClean="0">
                <a:latin typeface="Comic Sans MS" pitchFamily="66" charset="0"/>
              </a:rPr>
              <a:t>)</a:t>
            </a:r>
          </a:p>
          <a:p>
            <a:pPr>
              <a:buFont typeface="Arial" pitchFamily="34" charset="0"/>
              <a:buChar char="•"/>
            </a:pPr>
            <a:r>
              <a:rPr lang="en-US" dirty="0" smtClean="0">
                <a:latin typeface="Comic Sans MS" pitchFamily="66" charset="0"/>
              </a:rPr>
              <a:t> 1 Empty Cereal Box</a:t>
            </a:r>
            <a:endParaRPr lang="en-US" dirty="0" smtClean="0">
              <a:latin typeface="Comic Sans MS" pitchFamily="66" charset="0"/>
            </a:endParaRPr>
          </a:p>
        </p:txBody>
      </p:sp>
      <p:sp>
        <p:nvSpPr>
          <p:cNvPr id="4" name="Title 3"/>
          <p:cNvSpPr>
            <a:spLocks noGrp="1"/>
          </p:cNvSpPr>
          <p:nvPr>
            <p:ph type="title"/>
          </p:nvPr>
        </p:nvSpPr>
        <p:spPr>
          <a:xfrm>
            <a:off x="530352" y="990600"/>
            <a:ext cx="7772400" cy="914400"/>
          </a:xfrm>
        </p:spPr>
        <p:txBody>
          <a:bodyPr/>
          <a:lstStyle/>
          <a:p>
            <a:pPr algn="ctr"/>
            <a:r>
              <a:rPr lang="en-US" dirty="0" smtClean="0"/>
              <a:t>School Supplies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School Start Time/Attendance</a:t>
            </a: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Comic Sans MS" pitchFamily="66" charset="0"/>
              </a:rPr>
              <a:t>first bell – 8:20  school begins @ 8:30 a.m.</a:t>
            </a:r>
          </a:p>
          <a:p>
            <a:r>
              <a:rPr lang="en-US" dirty="0" smtClean="0">
                <a:latin typeface="Comic Sans MS" pitchFamily="66" charset="0"/>
              </a:rPr>
              <a:t>routines begin promptly @ 8:30 a.m.</a:t>
            </a:r>
          </a:p>
          <a:p>
            <a:r>
              <a:rPr lang="en-US" dirty="0" smtClean="0">
                <a:latin typeface="Comic Sans MS" pitchFamily="66" charset="0"/>
              </a:rPr>
              <a:t>call attendance line if your child will be absent</a:t>
            </a:r>
          </a:p>
          <a:p>
            <a:pPr>
              <a:buNone/>
            </a:pPr>
            <a:r>
              <a:rPr lang="en-US" dirty="0" smtClean="0">
                <a:latin typeface="Comic Sans MS" pitchFamily="66" charset="0"/>
              </a:rPr>
              <a:t>	692-6110</a:t>
            </a:r>
          </a:p>
          <a:p>
            <a:r>
              <a:rPr lang="en-US" dirty="0" smtClean="0">
                <a:latin typeface="Comic Sans MS" pitchFamily="66" charset="0"/>
              </a:rPr>
              <a:t>sick children</a:t>
            </a:r>
          </a:p>
          <a:p>
            <a:r>
              <a:rPr lang="en-US" dirty="0" smtClean="0">
                <a:latin typeface="Comic Sans MS" pitchFamily="66" charset="0"/>
              </a:rPr>
              <a:t>Honeywell Alert System</a:t>
            </a:r>
          </a:p>
          <a:p>
            <a:r>
              <a:rPr lang="en-US" dirty="0" smtClean="0">
                <a:latin typeface="Comic Sans MS" pitchFamily="66" charset="0"/>
              </a:rPr>
              <a:t>vacations, please notify prior</a:t>
            </a:r>
          </a:p>
          <a:p>
            <a:pPr>
              <a:buNone/>
            </a:pPr>
            <a:endParaRPr lang="en-US" dirty="0" smtClean="0">
              <a:latin typeface="Comic Sans MS" pitchFamily="66" charset="0"/>
            </a:endParaRPr>
          </a:p>
        </p:txBody>
      </p:sp>
      <p:pic>
        <p:nvPicPr>
          <p:cNvPr id="1026" name="Picture 2" descr="C:\Documents and Settings\gwatson\Local Settings\Temporary Internet Files\Content.IE5\KU0016UF\MC900441468[1].png"/>
          <p:cNvPicPr>
            <a:picLocks noChangeAspect="1" noChangeArrowheads="1"/>
          </p:cNvPicPr>
          <p:nvPr/>
        </p:nvPicPr>
        <p:blipFill>
          <a:blip r:embed="rId2" cstate="print"/>
          <a:srcRect/>
          <a:stretch>
            <a:fillRect/>
          </a:stretch>
        </p:blipFill>
        <p:spPr bwMode="auto">
          <a:xfrm>
            <a:off x="5334000" y="3429001"/>
            <a:ext cx="2742857" cy="25146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Transportation</a:t>
            </a:r>
            <a:endParaRPr lang="en-US" dirty="0"/>
          </a:p>
        </p:txBody>
      </p:sp>
      <p:sp>
        <p:nvSpPr>
          <p:cNvPr id="3" name="Content Placeholder 2"/>
          <p:cNvSpPr>
            <a:spLocks noGrp="1"/>
          </p:cNvSpPr>
          <p:nvPr>
            <p:ph idx="1"/>
          </p:nvPr>
        </p:nvSpPr>
        <p:spPr/>
        <p:txBody>
          <a:bodyPr>
            <a:normAutofit/>
          </a:bodyPr>
          <a:lstStyle/>
          <a:p>
            <a:endParaRPr lang="en-US" b="1" u="sng" dirty="0" smtClean="0"/>
          </a:p>
          <a:p>
            <a:r>
              <a:rPr lang="en-US" dirty="0" smtClean="0"/>
              <a:t>Transportation form</a:t>
            </a:r>
          </a:p>
          <a:p>
            <a:r>
              <a:rPr lang="en-US" dirty="0" smtClean="0"/>
              <a:t>Change in daily routine</a:t>
            </a:r>
          </a:p>
          <a:p>
            <a:pPr>
              <a:buNone/>
            </a:pPr>
            <a:r>
              <a:rPr lang="en-US" b="1" dirty="0" smtClean="0"/>
              <a:t> </a:t>
            </a:r>
            <a:endParaRPr lang="en-US" dirty="0" smtClean="0"/>
          </a:p>
          <a:p>
            <a:pPr>
              <a:buNone/>
            </a:pPr>
            <a:r>
              <a:rPr lang="en-US" b="1" dirty="0" smtClean="0"/>
              <a:t> </a:t>
            </a:r>
            <a:endParaRPr lang="en-US" dirty="0" smtClean="0"/>
          </a:p>
          <a:p>
            <a:pPr>
              <a:buNone/>
            </a:pPr>
            <a:endParaRPr lang="en-US" dirty="0"/>
          </a:p>
        </p:txBody>
      </p:sp>
      <p:pic>
        <p:nvPicPr>
          <p:cNvPr id="4098" name="Picture 2" descr="C:\Documents and Settings\gwatson\Local Settings\Temporary Internet Files\Content.IE5\PU4IQL5M\MC900056914[1].wmf"/>
          <p:cNvPicPr>
            <a:picLocks noChangeAspect="1" noChangeArrowheads="1"/>
          </p:cNvPicPr>
          <p:nvPr/>
        </p:nvPicPr>
        <p:blipFill>
          <a:blip r:embed="rId2" cstate="print"/>
          <a:srcRect/>
          <a:stretch>
            <a:fillRect/>
          </a:stretch>
        </p:blipFill>
        <p:spPr bwMode="auto">
          <a:xfrm>
            <a:off x="4648200" y="2743200"/>
            <a:ext cx="2819400" cy="272173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School Communication</a:t>
            </a:r>
            <a:endParaRPr lang="en-US" dirty="0"/>
          </a:p>
        </p:txBody>
      </p:sp>
      <p:sp>
        <p:nvSpPr>
          <p:cNvPr id="5" name="Text Placeholder 4"/>
          <p:cNvSpPr>
            <a:spLocks noGrp="1"/>
          </p:cNvSpPr>
          <p:nvPr>
            <p:ph type="body" idx="1"/>
          </p:nvPr>
        </p:nvSpPr>
        <p:spPr/>
        <p:txBody>
          <a:bodyPr/>
          <a:lstStyle/>
          <a:p>
            <a:r>
              <a:rPr lang="en-US" dirty="0" smtClean="0"/>
              <a:t> </a:t>
            </a:r>
            <a:r>
              <a:rPr lang="en-US" sz="2000" dirty="0" smtClean="0"/>
              <a:t>CAMP</a:t>
            </a:r>
            <a:r>
              <a:rPr lang="en-US" sz="2000" dirty="0" smtClean="0">
                <a:latin typeface="Comic Sans MS" pitchFamily="66" charset="0"/>
              </a:rPr>
              <a:t> </a:t>
            </a:r>
            <a:r>
              <a:rPr lang="en-US" sz="2000" dirty="0" smtClean="0">
                <a:latin typeface="Franklin Gothic Demi" pitchFamily="34" charset="0"/>
              </a:rPr>
              <a:t>Mail</a:t>
            </a:r>
            <a:endParaRPr lang="en-US" sz="2000" dirty="0">
              <a:latin typeface="Franklin Gothic Demi" pitchFamily="34" charset="0"/>
            </a:endParaRPr>
          </a:p>
        </p:txBody>
      </p:sp>
      <p:sp>
        <p:nvSpPr>
          <p:cNvPr id="7" name="Text Placeholder 6"/>
          <p:cNvSpPr>
            <a:spLocks noGrp="1"/>
          </p:cNvSpPr>
          <p:nvPr>
            <p:ph type="body" sz="half" idx="3"/>
          </p:nvPr>
        </p:nvSpPr>
        <p:spPr/>
        <p:txBody>
          <a:bodyPr/>
          <a:lstStyle/>
          <a:p>
            <a:pPr algn="ctr"/>
            <a:r>
              <a:rPr lang="en-US" dirty="0" smtClean="0">
                <a:latin typeface="Comic Sans MS" pitchFamily="66" charset="0"/>
              </a:rPr>
              <a:t>Homework Folder</a:t>
            </a:r>
            <a:endParaRPr lang="en-US" dirty="0">
              <a:latin typeface="Comic Sans MS" pitchFamily="66" charset="0"/>
            </a:endParaRPr>
          </a:p>
        </p:txBody>
      </p:sp>
      <p:sp>
        <p:nvSpPr>
          <p:cNvPr id="6" name="Content Placeholder 5"/>
          <p:cNvSpPr>
            <a:spLocks noGrp="1"/>
          </p:cNvSpPr>
          <p:nvPr>
            <p:ph sz="quarter" idx="2"/>
          </p:nvPr>
        </p:nvSpPr>
        <p:spPr/>
        <p:txBody>
          <a:bodyPr>
            <a:normAutofit/>
          </a:bodyPr>
          <a:lstStyle/>
          <a:p>
            <a:r>
              <a:rPr lang="en-US" sz="2000" dirty="0" smtClean="0">
                <a:latin typeface="Comic Sans MS" pitchFamily="66" charset="0"/>
              </a:rPr>
              <a:t>Camp daily folder</a:t>
            </a:r>
          </a:p>
          <a:p>
            <a:pPr>
              <a:buNone/>
            </a:pPr>
            <a:r>
              <a:rPr lang="en-US" sz="1600" b="1" u="sng" dirty="0" smtClean="0">
                <a:latin typeface="Comic Sans MS" pitchFamily="66" charset="0"/>
              </a:rPr>
              <a:t>C</a:t>
            </a:r>
            <a:r>
              <a:rPr lang="en-US" sz="1600" dirty="0" smtClean="0">
                <a:latin typeface="Comic Sans MS" pitchFamily="66" charset="0"/>
              </a:rPr>
              <a:t>ommunication </a:t>
            </a:r>
            <a:r>
              <a:rPr lang="en-US" sz="1600" b="1" u="sng" dirty="0" smtClean="0">
                <a:latin typeface="Comic Sans MS" pitchFamily="66" charset="0"/>
              </a:rPr>
              <a:t>A</a:t>
            </a:r>
            <a:r>
              <a:rPr lang="en-US" sz="1600" dirty="0" smtClean="0">
                <a:latin typeface="Comic Sans MS" pitchFamily="66" charset="0"/>
              </a:rPr>
              <a:t>nd </a:t>
            </a:r>
            <a:r>
              <a:rPr lang="en-US" sz="1600" b="1" u="sng" dirty="0" smtClean="0">
                <a:latin typeface="Comic Sans MS" pitchFamily="66" charset="0"/>
              </a:rPr>
              <a:t>M</a:t>
            </a:r>
            <a:r>
              <a:rPr lang="en-US" sz="1600" dirty="0" smtClean="0">
                <a:latin typeface="Comic Sans MS" pitchFamily="66" charset="0"/>
              </a:rPr>
              <a:t>anagement of </a:t>
            </a:r>
            <a:r>
              <a:rPr lang="en-US" sz="1600" b="1" u="sng" dirty="0" smtClean="0">
                <a:latin typeface="Comic Sans MS" pitchFamily="66" charset="0"/>
              </a:rPr>
              <a:t>P</a:t>
            </a:r>
            <a:r>
              <a:rPr lang="en-US" sz="1600" dirty="0" smtClean="0">
                <a:latin typeface="Comic Sans MS" pitchFamily="66" charset="0"/>
              </a:rPr>
              <a:t>apers</a:t>
            </a:r>
          </a:p>
          <a:p>
            <a:r>
              <a:rPr lang="en-US" sz="1800" dirty="0" smtClean="0">
                <a:latin typeface="Comic Sans MS" pitchFamily="66" charset="0"/>
              </a:rPr>
              <a:t>Daily take-home folder/check each and every day </a:t>
            </a:r>
          </a:p>
          <a:p>
            <a:r>
              <a:rPr lang="en-US" sz="1800" dirty="0" smtClean="0">
                <a:latin typeface="Comic Sans MS" pitchFamily="66" charset="0"/>
              </a:rPr>
              <a:t>Send any money in an envelope or zip lock clearly labeled, lunch money, etc.</a:t>
            </a:r>
          </a:p>
          <a:p>
            <a:r>
              <a:rPr lang="en-US" sz="1800" dirty="0" smtClean="0">
                <a:latin typeface="Comic Sans MS" pitchFamily="66" charset="0"/>
              </a:rPr>
              <a:t>Daily behavior chart/Special Schedule</a:t>
            </a:r>
          </a:p>
          <a:p>
            <a:r>
              <a:rPr lang="en-US" sz="1800" dirty="0" smtClean="0">
                <a:latin typeface="Comic Sans MS" pitchFamily="66" charset="0"/>
              </a:rPr>
              <a:t>Notes from home</a:t>
            </a:r>
          </a:p>
          <a:p>
            <a:r>
              <a:rPr lang="en-US" sz="1800" dirty="0" smtClean="0">
                <a:latin typeface="Comic Sans MS" pitchFamily="66" charset="0"/>
              </a:rPr>
              <a:t>Monthly Newsletters</a:t>
            </a:r>
          </a:p>
        </p:txBody>
      </p:sp>
      <p:sp>
        <p:nvSpPr>
          <p:cNvPr id="8" name="Content Placeholder 7"/>
          <p:cNvSpPr>
            <a:spLocks noGrp="1"/>
          </p:cNvSpPr>
          <p:nvPr>
            <p:ph sz="quarter" idx="4"/>
          </p:nvPr>
        </p:nvSpPr>
        <p:spPr>
          <a:xfrm>
            <a:off x="4645025" y="2514600"/>
            <a:ext cx="4041775" cy="3429000"/>
          </a:xfrm>
        </p:spPr>
        <p:txBody>
          <a:bodyPr>
            <a:normAutofit lnSpcReduction="10000"/>
          </a:bodyPr>
          <a:lstStyle/>
          <a:p>
            <a:r>
              <a:rPr lang="en-US" sz="2000" dirty="0" smtClean="0">
                <a:latin typeface="Comic Sans MS" pitchFamily="66" charset="0"/>
              </a:rPr>
              <a:t>Folder of your child’s choice</a:t>
            </a:r>
          </a:p>
          <a:p>
            <a:r>
              <a:rPr lang="en-US" sz="2000" dirty="0" smtClean="0">
                <a:latin typeface="Comic Sans MS" pitchFamily="66" charset="0"/>
              </a:rPr>
              <a:t>Homework will come home on Mondays, due back in folder on Fridays.</a:t>
            </a:r>
          </a:p>
          <a:p>
            <a:r>
              <a:rPr lang="en-US" sz="2000" dirty="0" smtClean="0">
                <a:latin typeface="Comic Sans MS" pitchFamily="66" charset="0"/>
              </a:rPr>
              <a:t>10-15 minutes</a:t>
            </a:r>
          </a:p>
          <a:p>
            <a:r>
              <a:rPr lang="en-US" sz="2000" dirty="0" smtClean="0">
                <a:latin typeface="Comic Sans MS" pitchFamily="66" charset="0"/>
              </a:rPr>
              <a:t>Establish a routine</a:t>
            </a:r>
          </a:p>
          <a:p>
            <a:r>
              <a:rPr lang="en-US" sz="2000" dirty="0" smtClean="0">
                <a:latin typeface="Comic Sans MS" pitchFamily="66" charset="0"/>
              </a:rPr>
              <a:t>Saxon Math homework sheets</a:t>
            </a:r>
          </a:p>
          <a:p>
            <a:r>
              <a:rPr lang="en-US" sz="2000" dirty="0" smtClean="0">
                <a:latin typeface="Comic Sans MS" pitchFamily="66" charset="0"/>
              </a:rPr>
              <a:t>Spelling words</a:t>
            </a:r>
          </a:p>
          <a:p>
            <a:r>
              <a:rPr lang="en-US" sz="2000" dirty="0" smtClean="0">
                <a:latin typeface="Comic Sans MS" pitchFamily="66" charset="0"/>
              </a:rPr>
              <a:t>Family Project information</a:t>
            </a:r>
            <a:endParaRPr lang="en-US" sz="2000" dirty="0">
              <a:latin typeface="Comic Sans MS" pitchFamily="66" charset="0"/>
            </a:endParaRPr>
          </a:p>
        </p:txBody>
      </p:sp>
      <p:pic>
        <p:nvPicPr>
          <p:cNvPr id="2050" name="Picture 2" descr="C:\Documents and Settings\nknight-lucas\Local Settings\Temporary Internet Files\Content.IE5\R5K4DW78\MC900431634[1].png"/>
          <p:cNvPicPr>
            <a:picLocks noChangeAspect="1" noChangeArrowheads="1"/>
          </p:cNvPicPr>
          <p:nvPr/>
        </p:nvPicPr>
        <p:blipFill>
          <a:blip r:embed="rId2" cstate="print"/>
          <a:srcRect/>
          <a:stretch>
            <a:fillRect/>
          </a:stretch>
        </p:blipFill>
        <p:spPr bwMode="auto">
          <a:xfrm>
            <a:off x="3048000" y="457200"/>
            <a:ext cx="1143000" cy="1143000"/>
          </a:xfrm>
          <a:prstGeom prst="rect">
            <a:avLst/>
          </a:prstGeom>
          <a:noFill/>
        </p:spPr>
      </p:pic>
      <p:pic>
        <p:nvPicPr>
          <p:cNvPr id="2053" name="Picture 5"/>
          <p:cNvPicPr>
            <a:picLocks noChangeAspect="1" noChangeArrowheads="1"/>
          </p:cNvPicPr>
          <p:nvPr/>
        </p:nvPicPr>
        <p:blipFill>
          <a:blip r:embed="rId3" cstate="print"/>
          <a:srcRect/>
          <a:stretch>
            <a:fillRect/>
          </a:stretch>
        </p:blipFill>
        <p:spPr bwMode="auto">
          <a:xfrm>
            <a:off x="6096000" y="1295400"/>
            <a:ext cx="1295400" cy="10365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5029200" y="2667000"/>
            <a:ext cx="3886200" cy="3962400"/>
          </a:xfrm>
          <a:prstGeom prst="rect">
            <a:avLst/>
          </a:prstGeom>
          <a:solidFill>
            <a:srgbClr val="FFFFFF"/>
          </a:solidFill>
          <a:ln w="571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white card – </a:t>
            </a:r>
            <a:r>
              <a:rPr kumimoji="0" lang="en-US" sz="1400" b="1"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Outstanding Camp Champ!</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70C0"/>
                </a:solidFill>
                <a:effectLst/>
                <a:latin typeface="Comic Sans MS" pitchFamily="66" charset="0"/>
                <a:ea typeface="Times New Roman" pitchFamily="18" charset="0"/>
                <a:cs typeface="Times New Roman" pitchFamily="18" charset="0"/>
              </a:rPr>
              <a:t>blue card </a:t>
            </a:r>
            <a:r>
              <a:rPr kumimoji="0" lang="en-US" sz="1400" b="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  </a:t>
            </a:r>
            <a:r>
              <a:rPr kumimoji="0" lang="en-US" sz="1400" b="1"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Good job </a:t>
            </a:r>
          </a:p>
          <a:p>
            <a:pPr marL="0" marR="0" lvl="0" indent="0" algn="l" defTabSz="914400" rtl="0" eaLnBrk="1" fontAlgn="base" latinLnBrk="0" hangingPunct="1">
              <a:lnSpc>
                <a:spcPct val="100000"/>
              </a:lnSpc>
              <a:spcBef>
                <a:spcPct val="0"/>
              </a:spcBef>
              <a:spcAft>
                <a:spcPct val="0"/>
              </a:spcAft>
              <a:buClrTx/>
              <a:buSzTx/>
              <a:buFontTx/>
              <a:buNone/>
              <a:tabLst/>
            </a:pPr>
            <a:r>
              <a:rPr lang="en-US" sz="1400" b="1" dirty="0" smtClean="0">
                <a:solidFill>
                  <a:srgbClr val="000000"/>
                </a:solidFill>
                <a:latin typeface="Comic Sans MS" pitchFamily="66" charset="0"/>
                <a:ea typeface="Times New Roman" pitchFamily="18" charset="0"/>
                <a:cs typeface="Times New Roman" pitchFamily="18" charset="0"/>
              </a:rPr>
              <a:t>	  </a:t>
            </a:r>
            <a:r>
              <a:rPr kumimoji="0" lang="en-US" sz="1400" b="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a:t>
            </a:r>
            <a:r>
              <a:rPr kumimoji="0" lang="en-US" sz="1400" b="1"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Going above and beyond” </a:t>
            </a:r>
          </a:p>
          <a:p>
            <a:pPr marL="0" marR="0" lvl="0" indent="0" algn="l" defTabSz="914400" rtl="0" eaLnBrk="1" fontAlgn="base" latinLnBrk="0" hangingPunct="1">
              <a:lnSpc>
                <a:spcPct val="100000"/>
              </a:lnSpc>
              <a:spcBef>
                <a:spcPct val="0"/>
              </a:spcBef>
              <a:spcAft>
                <a:spcPct val="0"/>
              </a:spcAft>
              <a:buClrTx/>
              <a:buSzTx/>
              <a:buFontTx/>
              <a:buNone/>
              <a:tabLst/>
            </a:pPr>
            <a:r>
              <a:rPr lang="en-US" sz="1400" b="1" dirty="0" smtClean="0">
                <a:solidFill>
                  <a:srgbClr val="7030A0"/>
                </a:solidFill>
                <a:latin typeface="Comic Sans MS" pitchFamily="66" charset="0"/>
                <a:ea typeface="Times New Roman" pitchFamily="18" charset="0"/>
                <a:cs typeface="Times New Roman" pitchFamily="18" charset="0"/>
              </a:rPr>
              <a:t>purple</a:t>
            </a:r>
            <a:r>
              <a:rPr lang="en-US" sz="1400" b="1" dirty="0" smtClean="0">
                <a:solidFill>
                  <a:srgbClr val="000000"/>
                </a:solidFill>
                <a:latin typeface="Comic Sans MS" pitchFamily="66" charset="0"/>
                <a:ea typeface="Times New Roman" pitchFamily="18" charset="0"/>
                <a:cs typeface="Times New Roman" pitchFamily="18" charset="0"/>
              </a:rPr>
              <a:t> care – Making great choices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	     Exceeding expectations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a:t>
            </a:r>
            <a:r>
              <a:rPr kumimoji="0" lang="en-US" sz="1400" b="1" i="0" u="none" strike="noStrike" cap="none" normalizeH="0" baseline="0" dirty="0" smtClean="0">
                <a:ln>
                  <a:noFill/>
                </a:ln>
                <a:solidFill>
                  <a:srgbClr val="339900"/>
                </a:solidFill>
                <a:effectLst/>
                <a:latin typeface="Comic Sans MS" pitchFamily="66" charset="0"/>
                <a:ea typeface="Times New Roman" pitchFamily="18" charset="0"/>
                <a:cs typeface="Times New Roman" pitchFamily="18" charset="0"/>
              </a:rPr>
              <a:t>green card</a:t>
            </a:r>
            <a:r>
              <a:rPr kumimoji="0" lang="en-US" sz="1400" b="1"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 </a:t>
            </a:r>
            <a:r>
              <a:rPr kumimoji="0" lang="en-US" sz="1400" b="1"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en-US" sz="1400" b="1"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 Ready to Learn</a:t>
            </a:r>
            <a:r>
              <a:rPr kumimoji="0" lang="en-US" sz="1400" b="0" i="0" u="none" strike="noStrike" cap="none" normalizeH="0" baseline="0" dirty="0" smtClean="0">
                <a:ln>
                  <a:noFill/>
                </a:ln>
                <a:solidFill>
                  <a:srgbClr val="000000"/>
                </a:solidFill>
                <a:effectLst/>
                <a:latin typeface="Calibri"/>
                <a:ea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a:ea typeface="Times New Roman" pitchFamily="18" charset="0"/>
                <a:cs typeface="Times New Roman" pitchFamily="18" charset="0"/>
              </a:rPr>
              <a:t> </a:t>
            </a:r>
            <a:r>
              <a:rPr kumimoji="0" lang="en-US" sz="1400" b="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 	</a:t>
            </a:r>
            <a:r>
              <a:rPr kumimoji="0" lang="en-US" sz="1400" b="0" i="0" u="none" strike="noStrike" cap="none" normalizeH="0" dirty="0" smtClean="0">
                <a:ln>
                  <a:noFill/>
                </a:ln>
                <a:solidFill>
                  <a:srgbClr val="000000"/>
                </a:solidFill>
                <a:effectLst/>
                <a:latin typeface="Comic Sans MS" pitchFamily="66" charset="0"/>
                <a:ea typeface="Times New Roman" pitchFamily="18" charset="0"/>
                <a:cs typeface="Times New Roman" pitchFamily="18" charset="0"/>
              </a:rPr>
              <a:t>    </a:t>
            </a:r>
            <a:r>
              <a:rPr kumimoji="0" lang="en-US" sz="1400" b="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 Good behavior, no reminders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a:ea typeface="Times New Roman" pitchFamily="18" charset="0"/>
                <a:cs typeface="Times New Roman" pitchFamily="18" charset="0"/>
              </a:rPr>
              <a:t> </a:t>
            </a:r>
            <a:r>
              <a:rPr kumimoji="0" lang="en-US" sz="1400" b="1"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 </a:t>
            </a:r>
            <a:r>
              <a:rPr kumimoji="0" lang="en-US" sz="1400" b="1" i="0" u="none" strike="noStrike" cap="none" normalizeH="0" baseline="0" dirty="0" smtClean="0">
                <a:ln>
                  <a:noFill/>
                </a:ln>
                <a:solidFill>
                  <a:srgbClr val="FFFF00"/>
                </a:solidFill>
                <a:effectLst/>
                <a:latin typeface="Comic Sans MS" pitchFamily="66" charset="0"/>
                <a:ea typeface="Times New Roman" pitchFamily="18" charset="0"/>
                <a:cs typeface="Times New Roman" pitchFamily="18" charset="0"/>
              </a:rPr>
              <a:t>yellow card</a:t>
            </a:r>
            <a:r>
              <a:rPr kumimoji="0" lang="en-US" sz="1400" b="1"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 Slow Down</a:t>
            </a:r>
            <a:r>
              <a:rPr kumimoji="0" lang="en-US" sz="140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1400" dirty="0" smtClean="0">
                <a:solidFill>
                  <a:srgbClr val="000000"/>
                </a:solidFill>
                <a:latin typeface="Comic Sans MS" pitchFamily="66" charset="0"/>
                <a:ea typeface="Times New Roman" pitchFamily="18" charset="0"/>
                <a:cs typeface="Times New Roman" pitchFamily="18" charset="0"/>
              </a:rPr>
              <a:t>                  </a:t>
            </a:r>
            <a:r>
              <a:rPr kumimoji="0" lang="en-US" sz="140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Caution, Straying off the path.”</a:t>
            </a:r>
            <a:r>
              <a:rPr kumimoji="0" lang="en-US" sz="1400" i="0" u="none" strike="noStrike" cap="none" normalizeH="0" baseline="0" dirty="0" smtClean="0">
                <a:ln>
                  <a:noFill/>
                </a:ln>
                <a:solidFill>
                  <a:srgbClr val="000000"/>
                </a:solidFill>
                <a:effectLst/>
                <a:latin typeface="Calibri"/>
                <a:ea typeface="Times New Roman" pitchFamily="18" charset="0"/>
                <a:cs typeface="Times New Roman" pitchFamily="18" charset="0"/>
              </a:rPr>
              <a:t> </a:t>
            </a:r>
            <a:endParaRPr kumimoji="0" lang="en-US" sz="140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1400" b="0" i="0" u="none" strike="noStrike" cap="none" normalizeH="0" baseline="0" dirty="0" smtClean="0">
                <a:ln>
                  <a:noFill/>
                </a:ln>
                <a:solidFill>
                  <a:srgbClr val="000000"/>
                </a:solidFill>
                <a:effectLst/>
                <a:latin typeface="Calibri"/>
                <a:ea typeface="Times New Roman" pitchFamily="18" charset="0"/>
                <a:cs typeface="Times New Roman" pitchFamily="18" charset="0"/>
              </a:rPr>
              <a:t> </a:t>
            </a:r>
            <a:r>
              <a:rPr kumimoji="0" lang="en-US" sz="1400" b="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 </a:t>
            </a:r>
            <a:r>
              <a:rPr lang="en-US" sz="1400" dirty="0" smtClean="0">
                <a:solidFill>
                  <a:srgbClr val="FFC000"/>
                </a:solidFill>
                <a:latin typeface="Comic Sans MS" pitchFamily="66" charset="0"/>
                <a:ea typeface="Times New Roman" pitchFamily="18" charset="0"/>
                <a:cs typeface="Times New Roman" pitchFamily="18" charset="0"/>
              </a:rPr>
              <a:t>orange card </a:t>
            </a:r>
            <a:r>
              <a:rPr lang="en-US" sz="1400" dirty="0" smtClean="0">
                <a:solidFill>
                  <a:srgbClr val="002060"/>
                </a:solidFill>
                <a:latin typeface="Comic Sans MS" pitchFamily="66" charset="0"/>
                <a:ea typeface="Times New Roman" pitchFamily="18" charset="0"/>
                <a:cs typeface="Times New Roman" pitchFamily="18" charset="0"/>
              </a:rPr>
              <a:t> </a:t>
            </a:r>
            <a:r>
              <a:rPr lang="en-US" sz="1400" dirty="0" smtClean="0">
                <a:solidFill>
                  <a:srgbClr val="002060"/>
                </a:solidFill>
                <a:latin typeface="Calibri"/>
                <a:ea typeface="Times New Roman" pitchFamily="18" charset="0"/>
                <a:cs typeface="Times New Roman" pitchFamily="18" charset="0"/>
              </a:rPr>
              <a:t>-</a:t>
            </a:r>
            <a:r>
              <a:rPr kumimoji="0" lang="en-US" sz="1400" b="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  </a:t>
            </a:r>
            <a:r>
              <a:rPr kumimoji="0" lang="en-US" sz="1400" b="1"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Think</a:t>
            </a:r>
            <a:r>
              <a:rPr kumimoji="0" lang="en-US" sz="1400" b="1" i="0" u="none" strike="noStrike" cap="none" normalizeH="0" dirty="0" smtClean="0">
                <a:ln>
                  <a:noFill/>
                </a:ln>
                <a:solidFill>
                  <a:srgbClr val="000000"/>
                </a:solidFill>
                <a:effectLst/>
                <a:latin typeface="Comic Sans MS" pitchFamily="66" charset="0"/>
                <a:ea typeface="Times New Roman" pitchFamily="18" charset="0"/>
                <a:cs typeface="Times New Roman" pitchFamily="18" charset="0"/>
              </a:rPr>
              <a:t> About It!</a:t>
            </a:r>
            <a:r>
              <a:rPr kumimoji="0" lang="en-US" sz="1400" b="1"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	</a:t>
            </a:r>
            <a:r>
              <a:rPr kumimoji="0" lang="en-US" sz="1400" b="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    </a:t>
            </a:r>
          </a:p>
          <a:p>
            <a:pPr lvl="0" eaLnBrk="0" fontAlgn="base" hangingPunct="0">
              <a:spcBef>
                <a:spcPct val="0"/>
              </a:spcBef>
              <a:spcAft>
                <a:spcPct val="0"/>
              </a:spcAft>
            </a:pPr>
            <a:r>
              <a:rPr lang="en-US" sz="1400" dirty="0" smtClean="0">
                <a:solidFill>
                  <a:srgbClr val="000000"/>
                </a:solidFill>
                <a:latin typeface="Comic Sans MS" pitchFamily="66" charset="0"/>
                <a:ea typeface="Times New Roman" pitchFamily="18" charset="0"/>
                <a:cs typeface="Times New Roman" pitchFamily="18" charset="0"/>
              </a:rPr>
              <a:t>       </a:t>
            </a:r>
            <a:r>
              <a:rPr kumimoji="0" lang="en-US" sz="1400" b="0"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b</a:t>
            </a:r>
            <a:r>
              <a:rPr lang="en-US" sz="1400" dirty="0" smtClean="0">
                <a:solidFill>
                  <a:srgbClr val="000000"/>
                </a:solidFill>
                <a:latin typeface="Comic Sans MS" pitchFamily="66" charset="0"/>
                <a:cs typeface="Times New Roman" pitchFamily="18" charset="0"/>
              </a:rPr>
              <a:t>ehavior meeting with the teacher/and 	     or 5 </a:t>
            </a:r>
            <a:r>
              <a:rPr lang="en-US" sz="1400" dirty="0" err="1" smtClean="0">
                <a:solidFill>
                  <a:srgbClr val="000000"/>
                </a:solidFill>
                <a:latin typeface="Comic Sans MS" pitchFamily="66" charset="0"/>
                <a:cs typeface="Times New Roman" pitchFamily="18" charset="0"/>
              </a:rPr>
              <a:t>min.thinking</a:t>
            </a:r>
            <a:r>
              <a:rPr lang="en-US" sz="1400" dirty="0" smtClean="0">
                <a:solidFill>
                  <a:srgbClr val="000000"/>
                </a:solidFill>
                <a:latin typeface="Comic Sans MS" pitchFamily="66" charset="0"/>
                <a:cs typeface="Times New Roman" pitchFamily="18" charset="0"/>
              </a:rPr>
              <a:t> time</a:t>
            </a:r>
            <a:endParaRPr lang="en-US" sz="1400" dirty="0" smtClean="0">
              <a:latin typeface="Arial" pitchFamily="34" charset="0"/>
              <a:cs typeface="Arial" pitchFamily="34" charset="0"/>
            </a:endParaRPr>
          </a:p>
          <a:p>
            <a:pPr lvl="0" eaLnBrk="0" fontAlgn="base" hangingPunct="0">
              <a:spcBef>
                <a:spcPct val="0"/>
              </a:spcBef>
              <a:spcAft>
                <a:spcPct val="0"/>
              </a:spcAft>
            </a:pPr>
            <a:r>
              <a:rPr lang="en-US" sz="1400" b="1" dirty="0" smtClean="0">
                <a:solidFill>
                  <a:srgbClr val="000000"/>
                </a:solidFill>
                <a:latin typeface="Comic Sans MS" pitchFamily="66" charset="0"/>
                <a:ea typeface="Times New Roman" pitchFamily="18" charset="0"/>
                <a:cs typeface="Times New Roman" pitchFamily="18" charset="0"/>
              </a:rPr>
              <a:t>~ </a:t>
            </a:r>
            <a:r>
              <a:rPr lang="en-US" sz="1400" b="1" dirty="0" smtClean="0">
                <a:solidFill>
                  <a:srgbClr val="FF0000"/>
                </a:solidFill>
                <a:latin typeface="Comic Sans MS" pitchFamily="66" charset="0"/>
                <a:ea typeface="Times New Roman" pitchFamily="18" charset="0"/>
                <a:cs typeface="Times New Roman" pitchFamily="18" charset="0"/>
              </a:rPr>
              <a:t>red card</a:t>
            </a:r>
            <a:r>
              <a:rPr lang="en-US" sz="1400" b="1" dirty="0" smtClean="0">
                <a:solidFill>
                  <a:srgbClr val="000000"/>
                </a:solidFill>
                <a:latin typeface="Comic Sans MS" pitchFamily="66" charset="0"/>
                <a:ea typeface="Times New Roman" pitchFamily="18" charset="0"/>
                <a:cs typeface="Times New Roman" pitchFamily="18" charset="0"/>
              </a:rPr>
              <a:t>  Yikes!  Skunk zone – </a:t>
            </a:r>
          </a:p>
          <a:p>
            <a:pPr lvl="0" eaLnBrk="0" fontAlgn="base" hangingPunct="0">
              <a:spcBef>
                <a:spcPct val="0"/>
              </a:spcBef>
              <a:spcAft>
                <a:spcPct val="0"/>
              </a:spcAft>
            </a:pPr>
            <a:r>
              <a:rPr lang="en-US" sz="1400" b="1" dirty="0" smtClean="0">
                <a:solidFill>
                  <a:srgbClr val="000000"/>
                </a:solidFill>
                <a:latin typeface="Comic Sans MS" pitchFamily="66" charset="0"/>
                <a:ea typeface="Times New Roman" pitchFamily="18" charset="0"/>
                <a:cs typeface="Times New Roman" pitchFamily="18" charset="0"/>
              </a:rPr>
              <a:t> 	  Contact Home</a:t>
            </a:r>
            <a:r>
              <a:rPr lang="en-US" sz="1400" b="1" dirty="0" smtClean="0">
                <a:solidFill>
                  <a:srgbClr val="000000"/>
                </a:solidFill>
                <a:latin typeface="Calibri"/>
                <a:ea typeface="Times New Roman" pitchFamily="18" charset="0"/>
                <a:cs typeface="Times New Roman" pitchFamily="18" charset="0"/>
              </a:rPr>
              <a:t>  </a:t>
            </a:r>
            <a:endParaRPr lang="en-US" sz="1400" dirty="0" smtClean="0">
              <a:latin typeface="Arial" pitchFamily="34" charset="0"/>
              <a:cs typeface="Arial" pitchFamily="34" charset="0"/>
            </a:endParaRPr>
          </a:p>
          <a:p>
            <a:pPr lvl="0" eaLnBrk="0" fontAlgn="base" hangingPunct="0">
              <a:spcBef>
                <a:spcPct val="0"/>
              </a:spcBef>
              <a:spcAft>
                <a:spcPct val="0"/>
              </a:spcAft>
            </a:pPr>
            <a:r>
              <a:rPr lang="en-US" sz="1400" dirty="0" smtClean="0">
                <a:solidFill>
                  <a:srgbClr val="000000"/>
                </a:solidFill>
                <a:latin typeface="Comic Sans MS" pitchFamily="66" charset="0"/>
                <a:ea typeface="Times New Roman" pitchFamily="18" charset="0"/>
                <a:cs typeface="Times New Roman" pitchFamily="18" charset="0"/>
              </a:rPr>
              <a:t>   no recess, phone call and/or note home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~extreme situations or frequent red cards (principal</a:t>
            </a:r>
            <a:r>
              <a:rPr kumimoji="0" lang="en-US" sz="1400" b="1"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en-US" sz="1400" b="1" i="0" u="none" strike="noStrike" cap="none" normalizeH="0" baseline="0" dirty="0" smtClean="0">
                <a:ln>
                  <a:noFill/>
                </a:ln>
                <a:solidFill>
                  <a:srgbClr val="000000"/>
                </a:solidFill>
                <a:effectLst/>
                <a:latin typeface="Comic Sans MS" pitchFamily="66" charset="0"/>
                <a:ea typeface="Times New Roman" pitchFamily="18" charset="0"/>
                <a:cs typeface="Times New Roman" pitchFamily="18" charset="0"/>
              </a:rPr>
              <a:t>s office)</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itle 6"/>
          <p:cNvSpPr>
            <a:spLocks noGrp="1"/>
          </p:cNvSpPr>
          <p:nvPr>
            <p:ph type="title"/>
          </p:nvPr>
        </p:nvSpPr>
        <p:spPr>
          <a:xfrm>
            <a:off x="381000" y="381000"/>
            <a:ext cx="8229600" cy="1143000"/>
          </a:xfrm>
        </p:spPr>
        <p:txBody>
          <a:bodyPr>
            <a:normAutofit/>
          </a:bodyPr>
          <a:lstStyle/>
          <a:p>
            <a:pPr lvl="0"/>
            <a:r>
              <a:rPr lang="en-US" sz="2800" u="sng" dirty="0" smtClean="0">
                <a:solidFill>
                  <a:srgbClr val="009900"/>
                </a:solidFill>
                <a:ea typeface="Times New Roman" pitchFamily="18" charset="0"/>
                <a:cs typeface="Times New Roman" pitchFamily="18" charset="0"/>
              </a:rPr>
              <a:t>“Don’t  be a little stinker”</a:t>
            </a:r>
            <a:r>
              <a:rPr lang="en-US" sz="5400" dirty="0" smtClean="0">
                <a:solidFill>
                  <a:schemeClr val="tx1"/>
                </a:solidFill>
                <a:latin typeface="Arial" pitchFamily="34" charset="0"/>
                <a:cs typeface="Arial" pitchFamily="34" charset="0"/>
              </a:rPr>
              <a:t/>
            </a:r>
            <a:br>
              <a:rPr lang="en-US" sz="5400" dirty="0" smtClean="0">
                <a:solidFill>
                  <a:schemeClr val="tx1"/>
                </a:solidFill>
                <a:latin typeface="Arial" pitchFamily="34" charset="0"/>
                <a:cs typeface="Arial" pitchFamily="34" charset="0"/>
              </a:rPr>
            </a:br>
            <a:endParaRPr lang="en-US" dirty="0"/>
          </a:p>
        </p:txBody>
      </p:sp>
      <p:sp>
        <p:nvSpPr>
          <p:cNvPr id="8" name="Content Placeholder 7"/>
          <p:cNvSpPr>
            <a:spLocks noGrp="1"/>
          </p:cNvSpPr>
          <p:nvPr>
            <p:ph idx="1"/>
          </p:nvPr>
        </p:nvSpPr>
        <p:spPr>
          <a:xfrm>
            <a:off x="304800" y="1219200"/>
            <a:ext cx="5257800" cy="5638800"/>
          </a:xfrm>
        </p:spPr>
        <p:txBody>
          <a:bodyPr>
            <a:normAutofit/>
          </a:bodyPr>
          <a:lstStyle/>
          <a:p>
            <a:pPr marL="0" lvl="0" indent="0" fontAlgn="base">
              <a:spcBef>
                <a:spcPct val="0"/>
              </a:spcBef>
              <a:spcAft>
                <a:spcPct val="0"/>
              </a:spcAft>
              <a:buClrTx/>
              <a:buSzTx/>
              <a:buNone/>
            </a:pPr>
            <a:r>
              <a:rPr lang="en-US" sz="1400" dirty="0" smtClean="0">
                <a:solidFill>
                  <a:srgbClr val="000000"/>
                </a:solidFill>
                <a:latin typeface="Comic Sans MS" pitchFamily="66" charset="0"/>
                <a:ea typeface="Times New Roman" pitchFamily="18" charset="0"/>
                <a:cs typeface="Times New Roman" pitchFamily="18" charset="0"/>
              </a:rPr>
              <a:t>All the students start off each day with their name clip on  green on our behavior chart.  Children  move their clips to  different colors for breaking rules,  improving behavior, or  going above and beyond.  Continue reading for rules, and consequences.</a:t>
            </a:r>
            <a:endParaRPr lang="en-US" sz="1400" dirty="0" smtClean="0">
              <a:latin typeface="Arial" pitchFamily="34" charset="0"/>
              <a:cs typeface="Arial" pitchFamily="34" charset="0"/>
            </a:endParaRPr>
          </a:p>
          <a:p>
            <a:pPr marL="0" lvl="0" indent="0" eaLnBrk="0" fontAlgn="base" hangingPunct="0">
              <a:spcBef>
                <a:spcPct val="0"/>
              </a:spcBef>
              <a:spcAft>
                <a:spcPct val="0"/>
              </a:spcAft>
              <a:buClrTx/>
              <a:buSzTx/>
              <a:buNone/>
            </a:pPr>
            <a:r>
              <a:rPr lang="en-US" sz="1400" dirty="0" smtClean="0">
                <a:solidFill>
                  <a:srgbClr val="000000"/>
                </a:solidFill>
                <a:latin typeface="Comic Sans MS" pitchFamily="66" charset="0"/>
                <a:ea typeface="Times New Roman" pitchFamily="18" charset="0"/>
                <a:cs typeface="Times New Roman" pitchFamily="18" charset="0"/>
              </a:rPr>
              <a:t>At the end of each school day, students should color in the appropriate box that corresponds</a:t>
            </a:r>
          </a:p>
          <a:p>
            <a:pPr marL="0" lvl="0" indent="0" eaLnBrk="0" fontAlgn="base" hangingPunct="0">
              <a:spcBef>
                <a:spcPct val="0"/>
              </a:spcBef>
              <a:spcAft>
                <a:spcPct val="0"/>
              </a:spcAft>
              <a:buClrTx/>
              <a:buSzTx/>
              <a:buNone/>
            </a:pPr>
            <a:r>
              <a:rPr lang="en-US" sz="1400" dirty="0" smtClean="0">
                <a:solidFill>
                  <a:srgbClr val="000000"/>
                </a:solidFill>
                <a:latin typeface="Comic Sans MS" pitchFamily="66" charset="0"/>
                <a:ea typeface="Times New Roman" pitchFamily="18" charset="0"/>
                <a:cs typeface="Times New Roman" pitchFamily="18" charset="0"/>
              </a:rPr>
              <a:t>with their behavior for the day.  This will serve as a communication tool between school and home.</a:t>
            </a:r>
          </a:p>
          <a:p>
            <a:pPr marL="0" lvl="0" indent="0" eaLnBrk="0" fontAlgn="base" hangingPunct="0">
              <a:spcBef>
                <a:spcPct val="0"/>
              </a:spcBef>
              <a:spcAft>
                <a:spcPct val="0"/>
              </a:spcAft>
              <a:buClrTx/>
              <a:buSzTx/>
              <a:buNone/>
            </a:pPr>
            <a:endParaRPr lang="en-US" sz="1400" dirty="0" smtClean="0">
              <a:solidFill>
                <a:srgbClr val="000000"/>
              </a:solidFill>
              <a:latin typeface="Comic Sans MS" pitchFamily="66" charset="0"/>
              <a:cs typeface="Times New Roman" pitchFamily="18" charset="0"/>
            </a:endParaRPr>
          </a:p>
          <a:p>
            <a:pPr>
              <a:buNone/>
            </a:pPr>
            <a:r>
              <a:rPr lang="en-US" sz="1400" dirty="0" smtClean="0"/>
              <a:t> Our classroom rules are very similar to the school guidelines,</a:t>
            </a:r>
          </a:p>
          <a:p>
            <a:pPr>
              <a:buNone/>
            </a:pPr>
            <a:r>
              <a:rPr lang="en-US" sz="1400" dirty="0" smtClean="0"/>
              <a:t> with more specifics added.  Please review them with your </a:t>
            </a:r>
          </a:p>
          <a:p>
            <a:pPr>
              <a:buNone/>
            </a:pPr>
            <a:r>
              <a:rPr lang="en-US" sz="1400" dirty="0" smtClean="0"/>
              <a:t>child and talk about positive school behavior! </a:t>
            </a:r>
          </a:p>
          <a:p>
            <a:r>
              <a:rPr lang="en-US" sz="1400" dirty="0" smtClean="0"/>
              <a:t>Always safe! </a:t>
            </a:r>
          </a:p>
          <a:p>
            <a:pPr lvl="0"/>
            <a:r>
              <a:rPr lang="en-US" sz="1400" dirty="0" smtClean="0"/>
              <a:t>Always kind!  </a:t>
            </a:r>
          </a:p>
          <a:p>
            <a:pPr lvl="0"/>
            <a:r>
              <a:rPr lang="en-US" sz="1400" dirty="0" smtClean="0"/>
              <a:t>Always respectful!  </a:t>
            </a:r>
          </a:p>
          <a:p>
            <a:pPr lvl="0"/>
            <a:r>
              <a:rPr lang="en-US" sz="1400" dirty="0" smtClean="0"/>
              <a:t>Always responsible!  </a:t>
            </a:r>
          </a:p>
          <a:p>
            <a:pPr lvl="0"/>
            <a:r>
              <a:rPr lang="en-US" sz="1400" dirty="0" smtClean="0"/>
              <a:t>Always Excited About Learning</a:t>
            </a:r>
          </a:p>
          <a:p>
            <a:pPr>
              <a:buNone/>
            </a:pPr>
            <a:r>
              <a:rPr lang="en-US" sz="1400" dirty="0" smtClean="0"/>
              <a:t> </a:t>
            </a:r>
          </a:p>
          <a:p>
            <a:pPr marL="0" lvl="0" indent="0" eaLnBrk="0" fontAlgn="base" hangingPunct="0">
              <a:spcBef>
                <a:spcPct val="0"/>
              </a:spcBef>
              <a:spcAft>
                <a:spcPct val="0"/>
              </a:spcAft>
              <a:buClrTx/>
              <a:buSzTx/>
              <a:buNone/>
            </a:pPr>
            <a:endParaRPr lang="en-US" sz="1400" dirty="0" smtClean="0">
              <a:latin typeface="Arial" pitchFamily="34" charset="0"/>
              <a:cs typeface="Arial" pitchFamily="34" charset="0"/>
            </a:endParaRPr>
          </a:p>
          <a:p>
            <a:pPr marL="0" lvl="0" indent="0" eaLnBrk="0" fontAlgn="base" hangingPunct="0">
              <a:spcBef>
                <a:spcPct val="0"/>
              </a:spcBef>
              <a:spcAft>
                <a:spcPct val="0"/>
              </a:spcAft>
              <a:buClrTx/>
              <a:buSzTx/>
              <a:buNone/>
            </a:pPr>
            <a:endParaRPr lang="en-US" sz="1400" dirty="0" smtClean="0">
              <a:latin typeface="Arial" pitchFamily="34" charset="0"/>
              <a:cs typeface="Arial" pitchFamily="34" charset="0"/>
            </a:endParaRPr>
          </a:p>
          <a:p>
            <a:endParaRPr lang="en-US" dirty="0"/>
          </a:p>
        </p:txBody>
      </p:sp>
      <p:pic>
        <p:nvPicPr>
          <p:cNvPr id="1026" name="Picture 2" descr="C:\Users\watsonja\AppData\Local\Microsoft\Windows\Temporary Internet Files\Content.IE5\5QG8KAOS\MC900084162[1].wmf"/>
          <p:cNvPicPr>
            <a:picLocks noChangeAspect="1" noChangeArrowheads="1"/>
          </p:cNvPicPr>
          <p:nvPr/>
        </p:nvPicPr>
        <p:blipFill>
          <a:blip r:embed="rId2" cstate="print"/>
          <a:srcRect/>
          <a:stretch>
            <a:fillRect/>
          </a:stretch>
        </p:blipFill>
        <p:spPr bwMode="auto">
          <a:xfrm>
            <a:off x="5943600" y="330742"/>
            <a:ext cx="1600200" cy="238427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313688"/>
          </a:xfrm>
        </p:spPr>
        <p:txBody>
          <a:bodyPr>
            <a:normAutofit/>
          </a:bodyPr>
          <a:lstStyle/>
          <a:p>
            <a:pPr algn="ctr"/>
            <a:r>
              <a:rPr lang="en-US" dirty="0" smtClean="0"/>
              <a:t>Lunch/Lunch Money</a:t>
            </a:r>
            <a:endParaRPr lang="en-US" dirty="0"/>
          </a:p>
        </p:txBody>
      </p:sp>
      <p:sp>
        <p:nvSpPr>
          <p:cNvPr id="3" name="Content Placeholder 2"/>
          <p:cNvSpPr>
            <a:spLocks noGrp="1"/>
          </p:cNvSpPr>
          <p:nvPr>
            <p:ph idx="1"/>
          </p:nvPr>
        </p:nvSpPr>
        <p:spPr>
          <a:xfrm>
            <a:off x="2057400" y="1905000"/>
            <a:ext cx="6629400" cy="4648200"/>
          </a:xfrm>
        </p:spPr>
        <p:txBody>
          <a:bodyPr>
            <a:noAutofit/>
          </a:bodyPr>
          <a:lstStyle/>
          <a:p>
            <a:r>
              <a:rPr lang="en-US" sz="3600" dirty="0" smtClean="0">
                <a:latin typeface="Comic Sans MS" pitchFamily="66" charset="0"/>
              </a:rPr>
              <a:t>Hot</a:t>
            </a:r>
          </a:p>
          <a:p>
            <a:endParaRPr lang="en-US" sz="3600" dirty="0" smtClean="0">
              <a:latin typeface="Comic Sans MS" pitchFamily="66" charset="0"/>
            </a:endParaRPr>
          </a:p>
          <a:p>
            <a:r>
              <a:rPr lang="en-US" sz="3600" dirty="0" smtClean="0">
                <a:latin typeface="Comic Sans MS" pitchFamily="66" charset="0"/>
              </a:rPr>
              <a:t>Sub</a:t>
            </a:r>
          </a:p>
          <a:p>
            <a:endParaRPr lang="en-US" sz="3600" dirty="0" smtClean="0">
              <a:latin typeface="Comic Sans MS" pitchFamily="66" charset="0"/>
            </a:endParaRPr>
          </a:p>
          <a:p>
            <a:r>
              <a:rPr lang="en-US" sz="3600" dirty="0" smtClean="0">
                <a:latin typeface="Comic Sans MS" pitchFamily="66" charset="0"/>
              </a:rPr>
              <a:t>PB&amp;J</a:t>
            </a:r>
          </a:p>
          <a:p>
            <a:endParaRPr lang="en-US" sz="3600" dirty="0" smtClean="0">
              <a:latin typeface="Comic Sans MS" pitchFamily="66" charset="0"/>
            </a:endParaRPr>
          </a:p>
          <a:p>
            <a:r>
              <a:rPr lang="en-US" sz="3600" dirty="0" smtClean="0">
                <a:latin typeface="Comic Sans MS" pitchFamily="66" charset="0"/>
              </a:rPr>
              <a:t>Cold</a:t>
            </a:r>
          </a:p>
          <a:p>
            <a:pPr>
              <a:buNone/>
            </a:pPr>
            <a:endParaRPr lang="en-US" sz="3600" dirty="0">
              <a:latin typeface="Comic Sans MS" pitchFamily="66" charset="0"/>
            </a:endParaRPr>
          </a:p>
        </p:txBody>
      </p:sp>
      <p:pic>
        <p:nvPicPr>
          <p:cNvPr id="2050" name="Picture 2" descr="C:\Documents and Settings\gwatson\Local Settings\Temporary Internet Files\Content.IE5\HDZHZ9GI\MC900233101[1].wmf"/>
          <p:cNvPicPr>
            <a:picLocks noChangeAspect="1" noChangeArrowheads="1"/>
          </p:cNvPicPr>
          <p:nvPr/>
        </p:nvPicPr>
        <p:blipFill>
          <a:blip r:embed="rId2" cstate="print"/>
          <a:srcRect/>
          <a:stretch>
            <a:fillRect/>
          </a:stretch>
        </p:blipFill>
        <p:spPr bwMode="auto">
          <a:xfrm>
            <a:off x="914400" y="1828800"/>
            <a:ext cx="1066800" cy="762000"/>
          </a:xfrm>
          <a:prstGeom prst="rect">
            <a:avLst/>
          </a:prstGeom>
          <a:noFill/>
        </p:spPr>
      </p:pic>
      <p:pic>
        <p:nvPicPr>
          <p:cNvPr id="4" name="Picture 3" descr="C:\Documents and Settings\gwatson\Local Settings\Temporary Internet Files\Content.IE5\PU4IQL5M\MC900264396[1].wmf"/>
          <p:cNvPicPr>
            <a:picLocks noChangeAspect="1" noChangeArrowheads="1"/>
          </p:cNvPicPr>
          <p:nvPr/>
        </p:nvPicPr>
        <p:blipFill>
          <a:blip r:embed="rId3" cstate="print"/>
          <a:srcRect/>
          <a:stretch>
            <a:fillRect/>
          </a:stretch>
        </p:blipFill>
        <p:spPr bwMode="auto">
          <a:xfrm>
            <a:off x="838200" y="3276600"/>
            <a:ext cx="1066800" cy="533400"/>
          </a:xfrm>
          <a:prstGeom prst="rect">
            <a:avLst/>
          </a:prstGeom>
          <a:noFill/>
        </p:spPr>
      </p:pic>
      <p:pic>
        <p:nvPicPr>
          <p:cNvPr id="2053" name="Picture 5" descr="C:\Documents and Settings\gwatson\Local Settings\Temporary Internet Files\Content.IE5\2CGAFI7M\MC900232265[1].wmf"/>
          <p:cNvPicPr>
            <a:picLocks noChangeAspect="1" noChangeArrowheads="1"/>
          </p:cNvPicPr>
          <p:nvPr/>
        </p:nvPicPr>
        <p:blipFill>
          <a:blip r:embed="rId4" cstate="print"/>
          <a:srcRect/>
          <a:stretch>
            <a:fillRect/>
          </a:stretch>
        </p:blipFill>
        <p:spPr bwMode="auto">
          <a:xfrm>
            <a:off x="990600" y="4419600"/>
            <a:ext cx="927829" cy="838200"/>
          </a:xfrm>
          <a:prstGeom prst="rect">
            <a:avLst/>
          </a:prstGeom>
          <a:noFill/>
        </p:spPr>
      </p:pic>
      <p:pic>
        <p:nvPicPr>
          <p:cNvPr id="2054" name="Picture 6" descr="C:\Documents and Settings\gwatson\Local Settings\Temporary Internet Files\Content.IE5\PU4IQL5M\MC900339834[1].wmf"/>
          <p:cNvPicPr>
            <a:picLocks noChangeAspect="1" noChangeArrowheads="1"/>
          </p:cNvPicPr>
          <p:nvPr/>
        </p:nvPicPr>
        <p:blipFill>
          <a:blip r:embed="rId5" cstate="print"/>
          <a:srcRect/>
          <a:stretch>
            <a:fillRect/>
          </a:stretch>
        </p:blipFill>
        <p:spPr bwMode="auto">
          <a:xfrm>
            <a:off x="1066800" y="5791200"/>
            <a:ext cx="861365" cy="897026"/>
          </a:xfrm>
          <a:prstGeom prst="rect">
            <a:avLst/>
          </a:prstGeom>
          <a:noFill/>
        </p:spPr>
      </p:pic>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Snack/Birthdays</a:t>
            </a:r>
            <a:endParaRPr lang="en-US" dirty="0"/>
          </a:p>
        </p:txBody>
      </p:sp>
      <p:sp>
        <p:nvSpPr>
          <p:cNvPr id="3" name="Content Placeholder 2"/>
          <p:cNvSpPr>
            <a:spLocks noGrp="1"/>
          </p:cNvSpPr>
          <p:nvPr>
            <p:ph idx="1"/>
          </p:nvPr>
        </p:nvSpPr>
        <p:spPr>
          <a:xfrm>
            <a:off x="381000" y="1905000"/>
            <a:ext cx="8382000" cy="4648200"/>
          </a:xfrm>
        </p:spPr>
        <p:txBody>
          <a:bodyPr>
            <a:normAutofit fontScale="92500" lnSpcReduction="10000"/>
          </a:bodyPr>
          <a:lstStyle/>
          <a:p>
            <a:r>
              <a:rPr lang="en-US" sz="2800" dirty="0" smtClean="0">
                <a:latin typeface="Comic Sans MS" pitchFamily="66" charset="0"/>
              </a:rPr>
              <a:t>Snack and story daily.</a:t>
            </a:r>
          </a:p>
          <a:p>
            <a:r>
              <a:rPr lang="en-US" sz="2800" dirty="0" smtClean="0">
                <a:latin typeface="Comic Sans MS" pitchFamily="66" charset="0"/>
              </a:rPr>
              <a:t>Allergies/peanut</a:t>
            </a:r>
          </a:p>
          <a:p>
            <a:r>
              <a:rPr lang="en-US" sz="2800" dirty="0" smtClean="0">
                <a:latin typeface="Comic Sans MS" pitchFamily="66" charset="0"/>
              </a:rPr>
              <a:t>Nutritious snack only!</a:t>
            </a:r>
          </a:p>
          <a:p>
            <a:r>
              <a:rPr lang="en-US" sz="2800" dirty="0" smtClean="0">
                <a:latin typeface="Comic Sans MS" pitchFamily="66" charset="0"/>
              </a:rPr>
              <a:t>I do not provide snacks…</a:t>
            </a:r>
          </a:p>
          <a:p>
            <a:pPr lvl="1">
              <a:buNone/>
            </a:pPr>
            <a:endParaRPr lang="en-US" dirty="0" smtClean="0">
              <a:latin typeface="Comic Sans MS" pitchFamily="66" charset="0"/>
            </a:endParaRPr>
          </a:p>
          <a:p>
            <a:pPr lvl="1">
              <a:buNone/>
            </a:pPr>
            <a:endParaRPr lang="en-US" dirty="0" smtClean="0">
              <a:latin typeface="Comic Sans MS" pitchFamily="66" charset="0"/>
            </a:endParaRPr>
          </a:p>
          <a:p>
            <a:pPr lvl="1">
              <a:buNone/>
            </a:pPr>
            <a:endParaRPr lang="en-US" dirty="0" smtClean="0">
              <a:latin typeface="Comic Sans MS" pitchFamily="66" charset="0"/>
            </a:endParaRPr>
          </a:p>
          <a:p>
            <a:pPr>
              <a:buNone/>
            </a:pPr>
            <a:endParaRPr lang="en-US" sz="2800" dirty="0" smtClean="0">
              <a:latin typeface="Comic Sans MS" pitchFamily="66" charset="0"/>
            </a:endParaRPr>
          </a:p>
          <a:p>
            <a:pPr lvl="6"/>
            <a:r>
              <a:rPr lang="en-US" dirty="0" smtClean="0">
                <a:latin typeface="Comic Sans MS" pitchFamily="66" charset="0"/>
              </a:rPr>
              <a:t>Birthday celebrations will be on the day, or on the closest day to it.  Summer birthdays will be celebrated in May.  Please send cookies, brownies, rice </a:t>
            </a:r>
            <a:r>
              <a:rPr lang="en-US" dirty="0" err="1" smtClean="0">
                <a:latin typeface="Comic Sans MS" pitchFamily="66" charset="0"/>
              </a:rPr>
              <a:t>krispy</a:t>
            </a:r>
            <a:r>
              <a:rPr lang="en-US" dirty="0" smtClean="0">
                <a:latin typeface="Comic Sans MS" pitchFamily="66" charset="0"/>
              </a:rPr>
              <a:t> treats, etc.  No cupcakes please.</a:t>
            </a:r>
          </a:p>
          <a:p>
            <a:endParaRPr lang="en-US" dirty="0"/>
          </a:p>
        </p:txBody>
      </p:sp>
      <p:pic>
        <p:nvPicPr>
          <p:cNvPr id="3075" name="Picture 3" descr="C:\Documents and Settings\gwatson\Local Settings\Temporary Internet Files\Content.IE5\2CGAFI7M\MC900359147[1].wmf"/>
          <p:cNvPicPr>
            <a:picLocks noChangeAspect="1" noChangeArrowheads="1"/>
          </p:cNvPicPr>
          <p:nvPr/>
        </p:nvPicPr>
        <p:blipFill>
          <a:blip r:embed="rId2" cstate="print"/>
          <a:srcRect/>
          <a:stretch>
            <a:fillRect/>
          </a:stretch>
        </p:blipFill>
        <p:spPr bwMode="auto">
          <a:xfrm>
            <a:off x="6019800" y="1905000"/>
            <a:ext cx="2057095" cy="2514600"/>
          </a:xfrm>
          <a:prstGeom prst="rect">
            <a:avLst/>
          </a:prstGeom>
          <a:noFill/>
        </p:spPr>
      </p:pic>
      <p:pic>
        <p:nvPicPr>
          <p:cNvPr id="3076" name="Picture 4" descr="C:\Documents and Settings\gwatson\Local Settings\Temporary Internet Files\Content.IE5\2CGAFI7M\MM900323780[1].gif"/>
          <p:cNvPicPr>
            <a:picLocks noChangeAspect="1" noChangeArrowheads="1" noCrop="1"/>
          </p:cNvPicPr>
          <p:nvPr/>
        </p:nvPicPr>
        <p:blipFill>
          <a:blip r:embed="rId3" cstate="print"/>
          <a:srcRect/>
          <a:stretch>
            <a:fillRect/>
          </a:stretch>
        </p:blipFill>
        <p:spPr bwMode="auto">
          <a:xfrm>
            <a:off x="914400" y="5334000"/>
            <a:ext cx="857250" cy="838200"/>
          </a:xfrm>
          <a:prstGeom prst="rect">
            <a:avLst/>
          </a:prstGeom>
          <a:noFill/>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933</TotalTime>
  <Words>700</Words>
  <Application>Microsoft Office PowerPoint</Application>
  <PresentationFormat>On-screen Show (4:3)</PresentationFormat>
  <Paragraphs>200</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Trek</vt:lpstr>
      <vt:lpstr>Welcome to Parent Orientation!</vt:lpstr>
      <vt:lpstr>Welcome to  Camp Learn-A-lot!</vt:lpstr>
      <vt:lpstr>School Supplies</vt:lpstr>
      <vt:lpstr>School Start Time/Attendance</vt:lpstr>
      <vt:lpstr>Transportation</vt:lpstr>
      <vt:lpstr>School Communication</vt:lpstr>
      <vt:lpstr>“Don’t  be a little stinker” </vt:lpstr>
      <vt:lpstr>Lunch/Lunch Money</vt:lpstr>
      <vt:lpstr>Snack/Birthdays</vt:lpstr>
      <vt:lpstr>      </vt:lpstr>
      <vt:lpstr>“Camper of the week”  Guess Whoooooo ?</vt:lpstr>
      <vt:lpstr>Daily 5</vt:lpstr>
      <vt:lpstr>Parent Volunteers</vt:lpstr>
      <vt:lpstr>Field Trip</vt:lpstr>
      <vt:lpstr>Dix Street Open House</vt:lpstr>
      <vt:lpstr>    </vt:lpstr>
      <vt:lpstr>Contact Information</vt:lpstr>
      <vt:lpstr>Thank you for coming! Before you go I leave you with this……..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Sailing into 1st Grade!</dc:title>
  <dc:creator>watsonja</dc:creator>
  <cp:lastModifiedBy>MVanderklok</cp:lastModifiedBy>
  <cp:revision>71</cp:revision>
  <dcterms:created xsi:type="dcterms:W3CDTF">2010-08-08T00:17:27Z</dcterms:created>
  <dcterms:modified xsi:type="dcterms:W3CDTF">2012-08-27T15:44:59Z</dcterms:modified>
</cp:coreProperties>
</file>